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3" r:id="rId4"/>
    <p:sldMasterId id="2147483693" r:id="rId5"/>
    <p:sldMasterId id="2147483670" r:id="rId6"/>
  </p:sldMasterIdLst>
  <p:notesMasterIdLst>
    <p:notesMasterId r:id="rId23"/>
  </p:notesMasterIdLst>
  <p:sldIdLst>
    <p:sldId id="257" r:id="rId7"/>
    <p:sldId id="274" r:id="rId8"/>
    <p:sldId id="260" r:id="rId9"/>
    <p:sldId id="262" r:id="rId10"/>
    <p:sldId id="261" r:id="rId11"/>
    <p:sldId id="265" r:id="rId12"/>
    <p:sldId id="263" r:id="rId13"/>
    <p:sldId id="267" r:id="rId14"/>
    <p:sldId id="268" r:id="rId15"/>
    <p:sldId id="269" r:id="rId16"/>
    <p:sldId id="270" r:id="rId17"/>
    <p:sldId id="271" r:id="rId18"/>
    <p:sldId id="272" r:id="rId19"/>
    <p:sldId id="273" r:id="rId20"/>
    <p:sldId id="264"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85" autoAdjust="0"/>
    <p:restoredTop sz="89870" autoAdjust="0"/>
  </p:normalViewPr>
  <p:slideViewPr>
    <p:cSldViewPr snapToGrid="0">
      <p:cViewPr varScale="1">
        <p:scale>
          <a:sx n="60" d="100"/>
          <a:sy n="60" d="100"/>
        </p:scale>
        <p:origin x="96" y="9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DA983E-4745-4BB1-A728-EA8664D84E1C}" type="datetimeFigureOut">
              <a:rPr lang="en-US" smtClean="0"/>
              <a:t>12/20/2023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BA92D4-06B7-466A-AE30-89127FE16DE9}" type="slidenum">
              <a:rPr lang="en-US" smtClean="0"/>
              <a:t>‹#›</a:t>
            </a:fld>
            <a:endParaRPr lang="en-US"/>
          </a:p>
        </p:txBody>
      </p:sp>
    </p:spTree>
    <p:extLst>
      <p:ext uri="{BB962C8B-B14F-4D97-AF65-F5344CB8AC3E}">
        <p14:creationId xmlns:p14="http://schemas.microsoft.com/office/powerpoint/2010/main" val="1909485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discussing climate change, attribution science allows us to determine whether or not an extreme meteorological event is or is not caused by or made worse by global warming.</a:t>
            </a:r>
          </a:p>
          <a:p>
            <a:endParaRPr lang="en-US" dirty="0"/>
          </a:p>
          <a:p>
            <a:r>
              <a:rPr lang="en-US" dirty="0"/>
              <a:t>For example, there is not a strong connection between changes in severe convective storms, such as thunderstorms and tornadoes, and climate change and scientists are researching the connection between these.</a:t>
            </a:r>
          </a:p>
          <a:p>
            <a:endParaRPr lang="en-US" dirty="0"/>
          </a:p>
          <a:p>
            <a:r>
              <a:rPr lang="en-US" dirty="0"/>
              <a:t>On the opposite end of the spectrum, we understand very well how extreme heat and cold events are influenced by global warming and are able to detect potential influences from climate change.</a:t>
            </a:r>
          </a:p>
        </p:txBody>
      </p:sp>
      <p:sp>
        <p:nvSpPr>
          <p:cNvPr id="4" name="Slide Number Placeholder 3"/>
          <p:cNvSpPr>
            <a:spLocks noGrp="1"/>
          </p:cNvSpPr>
          <p:nvPr>
            <p:ph type="sldNum" sz="quarter" idx="5"/>
          </p:nvPr>
        </p:nvSpPr>
        <p:spPr/>
        <p:txBody>
          <a:bodyPr/>
          <a:lstStyle/>
          <a:p>
            <a:fld id="{AABA92D4-06B7-466A-AE30-89127FE16DE9}" type="slidenum">
              <a:rPr lang="en-US" smtClean="0"/>
              <a:t>3</a:t>
            </a:fld>
            <a:endParaRPr lang="en-US"/>
          </a:p>
        </p:txBody>
      </p:sp>
    </p:spTree>
    <p:extLst>
      <p:ext uri="{BB962C8B-B14F-4D97-AF65-F5344CB8AC3E}">
        <p14:creationId xmlns:p14="http://schemas.microsoft.com/office/powerpoint/2010/main" val="3154829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A92D4-06B7-466A-AE30-89127FE16DE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6620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BA92D4-06B7-466A-AE30-89127FE16DE9}" type="slidenum">
              <a:rPr lang="en-US" smtClean="0"/>
              <a:t>4</a:t>
            </a:fld>
            <a:endParaRPr lang="en-US"/>
          </a:p>
        </p:txBody>
      </p:sp>
    </p:spTree>
    <p:extLst>
      <p:ext uri="{BB962C8B-B14F-4D97-AF65-F5344CB8AC3E}">
        <p14:creationId xmlns:p14="http://schemas.microsoft.com/office/powerpoint/2010/main" val="1633810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Heat-related illnesses:</a:t>
            </a:r>
          </a:p>
          <a:p>
            <a:pPr lvl="2"/>
            <a:r>
              <a:rPr lang="en-US" sz="1200" dirty="0"/>
              <a:t>Time-delayed illnesses!</a:t>
            </a:r>
          </a:p>
          <a:p>
            <a:pPr lvl="2"/>
            <a:r>
              <a:rPr lang="en-US" sz="1200" dirty="0"/>
              <a:t>Sweating, dehydration, thirst</a:t>
            </a:r>
          </a:p>
          <a:p>
            <a:pPr lvl="2"/>
            <a:r>
              <a:rPr lang="en-US" sz="1200" dirty="0">
                <a:solidFill>
                  <a:schemeClr val="accent1">
                    <a:lumMod val="60000"/>
                    <a:lumOff val="40000"/>
                  </a:schemeClr>
                </a:solidFill>
              </a:rPr>
              <a:t>Heat syncope</a:t>
            </a:r>
            <a:r>
              <a:rPr lang="en-US" sz="1200" dirty="0"/>
              <a:t> - dizziness, weakness</a:t>
            </a:r>
          </a:p>
          <a:p>
            <a:pPr lvl="2"/>
            <a:r>
              <a:rPr lang="en-US" sz="1200" dirty="0"/>
              <a:t>Heat stroke, exhaustion</a:t>
            </a:r>
          </a:p>
          <a:p>
            <a:pPr lvl="2"/>
            <a:r>
              <a:rPr lang="en-US" sz="1200" dirty="0"/>
              <a:t>Cramps</a:t>
            </a:r>
          </a:p>
          <a:p>
            <a:pPr lvl="2"/>
            <a:r>
              <a:rPr lang="en-US" sz="1200" dirty="0"/>
              <a:t>Rashes</a:t>
            </a:r>
          </a:p>
          <a:p>
            <a:pPr lvl="2"/>
            <a:r>
              <a:rPr lang="en-US" sz="1200" dirty="0"/>
              <a:t>Mental health problems</a:t>
            </a:r>
          </a:p>
          <a:p>
            <a:pPr lvl="2"/>
            <a:r>
              <a:rPr lang="en-US" sz="1200" dirty="0">
                <a:solidFill>
                  <a:schemeClr val="accent1">
                    <a:lumMod val="60000"/>
                    <a:lumOff val="40000"/>
                  </a:schemeClr>
                </a:solidFill>
              </a:rPr>
              <a:t>Rhabdomyolysis</a:t>
            </a:r>
            <a:r>
              <a:rPr lang="en-US" sz="1200" dirty="0"/>
              <a:t> – muscle breakdown</a:t>
            </a:r>
          </a:p>
          <a:p>
            <a:pPr lvl="2"/>
            <a:r>
              <a:rPr lang="en-US" sz="1200" dirty="0"/>
              <a:t>Heart problems</a:t>
            </a:r>
          </a:p>
          <a:p>
            <a:pPr lvl="2"/>
            <a:r>
              <a:rPr lang="en-US" sz="1200" dirty="0"/>
              <a:t>Kidney problems</a:t>
            </a:r>
          </a:p>
          <a:p>
            <a:endParaRPr lang="en-US" dirty="0"/>
          </a:p>
        </p:txBody>
      </p:sp>
      <p:sp>
        <p:nvSpPr>
          <p:cNvPr id="4" name="Slide Number Placeholder 3"/>
          <p:cNvSpPr>
            <a:spLocks noGrp="1"/>
          </p:cNvSpPr>
          <p:nvPr>
            <p:ph type="sldNum" sz="quarter" idx="5"/>
          </p:nvPr>
        </p:nvSpPr>
        <p:spPr/>
        <p:txBody>
          <a:bodyPr/>
          <a:lstStyle/>
          <a:p>
            <a:fld id="{AABA92D4-06B7-466A-AE30-89127FE16DE9}" type="slidenum">
              <a:rPr lang="en-US" smtClean="0"/>
              <a:t>5</a:t>
            </a:fld>
            <a:endParaRPr lang="en-US"/>
          </a:p>
        </p:txBody>
      </p:sp>
    </p:spTree>
    <p:extLst>
      <p:ext uri="{BB962C8B-B14F-4D97-AF65-F5344CB8AC3E}">
        <p14:creationId xmlns:p14="http://schemas.microsoft.com/office/powerpoint/2010/main" val="2578005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Energy balance – with such a large area of high albedo changes so drastically, a great amount of energy is being absorbed and incorporated into the earth’s energy system.</a:t>
            </a:r>
          </a:p>
        </p:txBody>
      </p:sp>
      <p:sp>
        <p:nvSpPr>
          <p:cNvPr id="4" name="Slide Number Placeholder 3"/>
          <p:cNvSpPr>
            <a:spLocks noGrp="1"/>
          </p:cNvSpPr>
          <p:nvPr>
            <p:ph type="sldNum" sz="quarter" idx="5"/>
          </p:nvPr>
        </p:nvSpPr>
        <p:spPr/>
        <p:txBody>
          <a:bodyPr/>
          <a:lstStyle/>
          <a:p>
            <a:fld id="{AABA92D4-06B7-466A-AE30-89127FE16DE9}" type="slidenum">
              <a:rPr lang="en-US" smtClean="0"/>
              <a:t>9</a:t>
            </a:fld>
            <a:endParaRPr lang="en-US"/>
          </a:p>
        </p:txBody>
      </p:sp>
    </p:spTree>
    <p:extLst>
      <p:ext uri="{BB962C8B-B14F-4D97-AF65-F5344CB8AC3E}">
        <p14:creationId xmlns:p14="http://schemas.microsoft.com/office/powerpoint/2010/main" val="2683745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BA92D4-06B7-466A-AE30-89127FE16DE9}" type="slidenum">
              <a:rPr lang="en-US" smtClean="0"/>
              <a:t>10</a:t>
            </a:fld>
            <a:endParaRPr lang="en-US"/>
          </a:p>
        </p:txBody>
      </p:sp>
    </p:spTree>
    <p:extLst>
      <p:ext uri="{BB962C8B-B14F-4D97-AF65-F5344CB8AC3E}">
        <p14:creationId xmlns:p14="http://schemas.microsoft.com/office/powerpoint/2010/main" val="121860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BA92D4-06B7-466A-AE30-89127FE16DE9}" type="slidenum">
              <a:rPr lang="en-US" smtClean="0"/>
              <a:t>11</a:t>
            </a:fld>
            <a:endParaRPr lang="en-US"/>
          </a:p>
        </p:txBody>
      </p:sp>
    </p:spTree>
    <p:extLst>
      <p:ext uri="{BB962C8B-B14F-4D97-AF65-F5344CB8AC3E}">
        <p14:creationId xmlns:p14="http://schemas.microsoft.com/office/powerpoint/2010/main" val="1555134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BA92D4-06B7-466A-AE30-89127FE16DE9}" type="slidenum">
              <a:rPr lang="en-US" smtClean="0"/>
              <a:t>12</a:t>
            </a:fld>
            <a:endParaRPr lang="en-US"/>
          </a:p>
        </p:txBody>
      </p:sp>
    </p:spTree>
    <p:extLst>
      <p:ext uri="{BB962C8B-B14F-4D97-AF65-F5344CB8AC3E}">
        <p14:creationId xmlns:p14="http://schemas.microsoft.com/office/powerpoint/2010/main" val="297273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BA92D4-06B7-466A-AE30-89127FE16DE9}" type="slidenum">
              <a:rPr lang="en-US" smtClean="0"/>
              <a:t>13</a:t>
            </a:fld>
            <a:endParaRPr lang="en-US"/>
          </a:p>
        </p:txBody>
      </p:sp>
    </p:spTree>
    <p:extLst>
      <p:ext uri="{BB962C8B-B14F-4D97-AF65-F5344CB8AC3E}">
        <p14:creationId xmlns:p14="http://schemas.microsoft.com/office/powerpoint/2010/main" val="32804659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BA92D4-06B7-466A-AE30-89127FE16DE9}" type="slidenum">
              <a:rPr lang="en-US" smtClean="0"/>
              <a:t>14</a:t>
            </a:fld>
            <a:endParaRPr lang="en-US"/>
          </a:p>
        </p:txBody>
      </p:sp>
    </p:spTree>
    <p:extLst>
      <p:ext uri="{BB962C8B-B14F-4D97-AF65-F5344CB8AC3E}">
        <p14:creationId xmlns:p14="http://schemas.microsoft.com/office/powerpoint/2010/main" val="3546070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24DAB-7232-6B60-8B8C-C792023BAA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Tree>
    <p:extLst>
      <p:ext uri="{BB962C8B-B14F-4D97-AF65-F5344CB8AC3E}">
        <p14:creationId xmlns:p14="http://schemas.microsoft.com/office/powerpoint/2010/main" val="3841100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0FD38-67CB-6C31-85B1-8EAF171E47EA}"/>
              </a:ext>
            </a:extLst>
          </p:cNvPr>
          <p:cNvSpPr>
            <a:spLocks noGrp="1"/>
          </p:cNvSpPr>
          <p:nvPr>
            <p:ph type="ctrTitle"/>
          </p:nvPr>
        </p:nvSpPr>
        <p:spPr>
          <a:xfrm>
            <a:off x="2119223" y="1113736"/>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E23F44-D66E-047B-4F46-3282900D41BB}"/>
              </a:ext>
            </a:extLst>
          </p:cNvPr>
          <p:cNvSpPr>
            <a:spLocks noGrp="1"/>
          </p:cNvSpPr>
          <p:nvPr>
            <p:ph type="subTitle" idx="1"/>
          </p:nvPr>
        </p:nvSpPr>
        <p:spPr>
          <a:xfrm>
            <a:off x="2119223" y="3593411"/>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Slide Number Placeholder 5">
            <a:extLst>
              <a:ext uri="{FF2B5EF4-FFF2-40B4-BE49-F238E27FC236}">
                <a16:creationId xmlns:a16="http://schemas.microsoft.com/office/drawing/2014/main" id="{3278EB1F-E363-82CB-C7D3-AE5765F48C7B}"/>
              </a:ext>
            </a:extLst>
          </p:cNvPr>
          <p:cNvSpPr>
            <a:spLocks noGrp="1"/>
          </p:cNvSpPr>
          <p:nvPr>
            <p:ph type="sldNum" sz="quarter" idx="12"/>
          </p:nvPr>
        </p:nvSpPr>
        <p:spPr>
          <a:xfrm>
            <a:off x="9448800" y="6492875"/>
            <a:ext cx="2743200" cy="365125"/>
          </a:xfrm>
          <a:prstGeom prst="rect">
            <a:avLst/>
          </a:prstGeom>
        </p:spPr>
        <p:txBody>
          <a:bodyPr/>
          <a:lstStyle/>
          <a:p>
            <a:fld id="{C27B60B4-C234-47A5-AB8B-9F6E1143F3DA}" type="slidenum">
              <a:rPr lang="en-US" smtClean="0"/>
              <a:t>‹#›</a:t>
            </a:fld>
            <a:endParaRPr lang="en-US"/>
          </a:p>
        </p:txBody>
      </p:sp>
    </p:spTree>
    <p:extLst>
      <p:ext uri="{BB962C8B-B14F-4D97-AF65-F5344CB8AC3E}">
        <p14:creationId xmlns:p14="http://schemas.microsoft.com/office/powerpoint/2010/main" val="2659289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395CF-D2A4-217A-C015-AF3AF5E4FE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D1D8FC-A219-C7CE-3A69-ACBFCAA166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0222246B-5C0B-BE24-62B4-7D54239420D7}"/>
              </a:ext>
            </a:extLst>
          </p:cNvPr>
          <p:cNvSpPr>
            <a:spLocks noGrp="1"/>
          </p:cNvSpPr>
          <p:nvPr>
            <p:ph type="sldNum" sz="quarter" idx="12"/>
          </p:nvPr>
        </p:nvSpPr>
        <p:spPr>
          <a:xfrm>
            <a:off x="9448800" y="6492875"/>
            <a:ext cx="2743200" cy="365125"/>
          </a:xfrm>
        </p:spPr>
        <p:txBody>
          <a:bodyPr/>
          <a:lstStyle/>
          <a:p>
            <a:fld id="{C27B60B4-C234-47A5-AB8B-9F6E1143F3DA}" type="slidenum">
              <a:rPr lang="en-US" smtClean="0"/>
              <a:t>‹#›</a:t>
            </a:fld>
            <a:endParaRPr lang="en-US"/>
          </a:p>
        </p:txBody>
      </p:sp>
    </p:spTree>
    <p:extLst>
      <p:ext uri="{BB962C8B-B14F-4D97-AF65-F5344CB8AC3E}">
        <p14:creationId xmlns:p14="http://schemas.microsoft.com/office/powerpoint/2010/main" val="2625560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73B9B-1486-2E4F-F730-6594C42C313B}"/>
              </a:ext>
            </a:extLst>
          </p:cNvPr>
          <p:cNvSpPr>
            <a:spLocks noGrp="1"/>
          </p:cNvSpPr>
          <p:nvPr>
            <p:ph type="title"/>
          </p:nvPr>
        </p:nvSpPr>
        <p:spPr>
          <a:xfrm>
            <a:off x="1737623" y="1333501"/>
            <a:ext cx="10209962"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B7641D5B-D9EE-CE4E-9524-F61C0CF99EAD}"/>
              </a:ext>
            </a:extLst>
          </p:cNvPr>
          <p:cNvSpPr>
            <a:spLocks noGrp="1"/>
          </p:cNvSpPr>
          <p:nvPr>
            <p:ph type="body" idx="1"/>
          </p:nvPr>
        </p:nvSpPr>
        <p:spPr>
          <a:xfrm>
            <a:off x="1737623" y="4229580"/>
            <a:ext cx="10209962"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Slide Number Placeholder 5">
            <a:extLst>
              <a:ext uri="{FF2B5EF4-FFF2-40B4-BE49-F238E27FC236}">
                <a16:creationId xmlns:a16="http://schemas.microsoft.com/office/drawing/2014/main" id="{5F4900AC-C4E1-6FCB-0EAC-5622782F163F}"/>
              </a:ext>
            </a:extLst>
          </p:cNvPr>
          <p:cNvSpPr>
            <a:spLocks noGrp="1"/>
          </p:cNvSpPr>
          <p:nvPr>
            <p:ph type="sldNum" sz="quarter" idx="12"/>
          </p:nvPr>
        </p:nvSpPr>
        <p:spPr>
          <a:xfrm>
            <a:off x="9448800" y="6492875"/>
            <a:ext cx="2743200" cy="365125"/>
          </a:xfrm>
        </p:spPr>
        <p:txBody>
          <a:bodyPr/>
          <a:lstStyle/>
          <a:p>
            <a:fld id="{C27B60B4-C234-47A5-AB8B-9F6E1143F3DA}" type="slidenum">
              <a:rPr lang="en-US" smtClean="0"/>
              <a:t>‹#›</a:t>
            </a:fld>
            <a:endParaRPr lang="en-US"/>
          </a:p>
        </p:txBody>
      </p:sp>
    </p:spTree>
    <p:extLst>
      <p:ext uri="{BB962C8B-B14F-4D97-AF65-F5344CB8AC3E}">
        <p14:creationId xmlns:p14="http://schemas.microsoft.com/office/powerpoint/2010/main" val="3442512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6D11C-6924-9B86-D1E7-F3F9717D2342}"/>
              </a:ext>
            </a:extLst>
          </p:cNvPr>
          <p:cNvSpPr>
            <a:spLocks noGrp="1"/>
          </p:cNvSpPr>
          <p:nvPr>
            <p:ph type="title"/>
          </p:nvPr>
        </p:nvSpPr>
        <p:spPr>
          <a:xfrm>
            <a:off x="1673526" y="365125"/>
            <a:ext cx="10325816"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063C7C6-5638-E8ED-73D4-1BB408BA5C1C}"/>
              </a:ext>
            </a:extLst>
          </p:cNvPr>
          <p:cNvSpPr>
            <a:spLocks noGrp="1"/>
          </p:cNvSpPr>
          <p:nvPr>
            <p:ph sz="half" idx="1"/>
          </p:nvPr>
        </p:nvSpPr>
        <p:spPr>
          <a:xfrm>
            <a:off x="1673526" y="1834251"/>
            <a:ext cx="5032074" cy="451478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917F648-5D25-354B-B1D9-34ADE31F5B46}"/>
              </a:ext>
            </a:extLst>
          </p:cNvPr>
          <p:cNvSpPr>
            <a:spLocks noGrp="1"/>
          </p:cNvSpPr>
          <p:nvPr>
            <p:ph sz="half" idx="2"/>
          </p:nvPr>
        </p:nvSpPr>
        <p:spPr>
          <a:xfrm>
            <a:off x="6858000" y="1834252"/>
            <a:ext cx="5141342" cy="45147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a:extLst>
              <a:ext uri="{FF2B5EF4-FFF2-40B4-BE49-F238E27FC236}">
                <a16:creationId xmlns:a16="http://schemas.microsoft.com/office/drawing/2014/main" id="{18AFEFEF-FABC-61E1-90BC-21C7347B8659}"/>
              </a:ext>
            </a:extLst>
          </p:cNvPr>
          <p:cNvSpPr>
            <a:spLocks noGrp="1"/>
          </p:cNvSpPr>
          <p:nvPr>
            <p:ph type="sldNum" sz="quarter" idx="12"/>
          </p:nvPr>
        </p:nvSpPr>
        <p:spPr>
          <a:xfrm>
            <a:off x="9448800" y="6492875"/>
            <a:ext cx="2743200" cy="365125"/>
          </a:xfrm>
        </p:spPr>
        <p:txBody>
          <a:bodyPr/>
          <a:lstStyle>
            <a:lvl1pPr algn="r">
              <a:defRPr>
                <a:solidFill>
                  <a:schemeClr val="bg1"/>
                </a:solidFill>
              </a:defRPr>
            </a:lvl1pPr>
          </a:lstStyle>
          <a:p>
            <a:fld id="{C27B60B4-C234-47A5-AB8B-9F6E1143F3DA}" type="slidenum">
              <a:rPr lang="en-US" smtClean="0"/>
              <a:pPr/>
              <a:t>‹#›</a:t>
            </a:fld>
            <a:endParaRPr lang="en-US"/>
          </a:p>
        </p:txBody>
      </p:sp>
    </p:spTree>
    <p:extLst>
      <p:ext uri="{BB962C8B-B14F-4D97-AF65-F5344CB8AC3E}">
        <p14:creationId xmlns:p14="http://schemas.microsoft.com/office/powerpoint/2010/main" val="2540072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7A395-FCBD-E146-3A89-D97D71E3F438}"/>
              </a:ext>
            </a:extLst>
          </p:cNvPr>
          <p:cNvSpPr>
            <a:spLocks noGrp="1"/>
          </p:cNvSpPr>
          <p:nvPr>
            <p:ph type="title"/>
          </p:nvPr>
        </p:nvSpPr>
        <p:spPr>
          <a:xfrm>
            <a:off x="1656272" y="382378"/>
            <a:ext cx="10377577"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B8672789-AAF2-7702-4207-1064535B7CDF}"/>
              </a:ext>
            </a:extLst>
          </p:cNvPr>
          <p:cNvSpPr>
            <a:spLocks noGrp="1"/>
          </p:cNvSpPr>
          <p:nvPr>
            <p:ph type="body" idx="1"/>
          </p:nvPr>
        </p:nvSpPr>
        <p:spPr>
          <a:xfrm>
            <a:off x="1656272" y="1698416"/>
            <a:ext cx="50866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1080F2-D709-4E5E-4272-A9CE93C841EB}"/>
              </a:ext>
            </a:extLst>
          </p:cNvPr>
          <p:cNvSpPr>
            <a:spLocks noGrp="1"/>
          </p:cNvSpPr>
          <p:nvPr>
            <p:ph sz="half" idx="2"/>
          </p:nvPr>
        </p:nvSpPr>
        <p:spPr>
          <a:xfrm>
            <a:off x="1656272" y="2522328"/>
            <a:ext cx="5086691" cy="38698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C7CE2F-14F3-1938-4E9E-10A8684A7217}"/>
              </a:ext>
            </a:extLst>
          </p:cNvPr>
          <p:cNvSpPr>
            <a:spLocks noGrp="1"/>
          </p:cNvSpPr>
          <p:nvPr>
            <p:ph type="body" sz="quarter" idx="3"/>
          </p:nvPr>
        </p:nvSpPr>
        <p:spPr>
          <a:xfrm>
            <a:off x="6917588" y="1698416"/>
            <a:ext cx="511626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4BAE64E2-B884-8741-C721-7AC0750E2060}"/>
              </a:ext>
            </a:extLst>
          </p:cNvPr>
          <p:cNvSpPr>
            <a:spLocks noGrp="1"/>
          </p:cNvSpPr>
          <p:nvPr>
            <p:ph sz="quarter" idx="4"/>
          </p:nvPr>
        </p:nvSpPr>
        <p:spPr>
          <a:xfrm>
            <a:off x="6917588" y="2522328"/>
            <a:ext cx="5116261" cy="386984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9BCC99FD-BFF4-9830-DC7B-F12D478E3B20}"/>
              </a:ext>
            </a:extLst>
          </p:cNvPr>
          <p:cNvSpPr>
            <a:spLocks noGrp="1"/>
          </p:cNvSpPr>
          <p:nvPr>
            <p:ph type="sldNum" sz="quarter" idx="10"/>
          </p:nvPr>
        </p:nvSpPr>
        <p:spPr>
          <a:xfrm>
            <a:off x="9448800" y="6492875"/>
            <a:ext cx="2743200" cy="365125"/>
          </a:xfrm>
          <a:prstGeom prst="rect">
            <a:avLst/>
          </a:prstGeom>
        </p:spPr>
        <p:txBody>
          <a:bodyPr/>
          <a:lstStyle>
            <a:lvl1pPr algn="r">
              <a:defRPr sz="1200">
                <a:solidFill>
                  <a:schemeClr val="bg1"/>
                </a:solidFill>
              </a:defRPr>
            </a:lvl1pPr>
          </a:lstStyle>
          <a:p>
            <a:fld id="{C27B60B4-C234-47A5-AB8B-9F6E1143F3DA}" type="slidenum">
              <a:rPr lang="en-US" smtClean="0"/>
              <a:pPr/>
              <a:t>‹#›</a:t>
            </a:fld>
            <a:endParaRPr lang="en-US"/>
          </a:p>
        </p:txBody>
      </p:sp>
    </p:spTree>
    <p:extLst>
      <p:ext uri="{BB962C8B-B14F-4D97-AF65-F5344CB8AC3E}">
        <p14:creationId xmlns:p14="http://schemas.microsoft.com/office/powerpoint/2010/main" val="2446307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B7201-256A-BF1E-9F39-5B8894725AED}"/>
              </a:ext>
            </a:extLst>
          </p:cNvPr>
          <p:cNvSpPr>
            <a:spLocks noGrp="1"/>
          </p:cNvSpPr>
          <p:nvPr>
            <p:ph type="title"/>
          </p:nvPr>
        </p:nvSpPr>
        <p:spPr/>
        <p:txBody>
          <a:bodyPr/>
          <a:lstStyle/>
          <a:p>
            <a:r>
              <a:rPr lang="en-US"/>
              <a:t>Click to edit Master title style</a:t>
            </a:r>
          </a:p>
        </p:txBody>
      </p:sp>
      <p:sp>
        <p:nvSpPr>
          <p:cNvPr id="6" name="Slide Number Placeholder 5">
            <a:extLst>
              <a:ext uri="{FF2B5EF4-FFF2-40B4-BE49-F238E27FC236}">
                <a16:creationId xmlns:a16="http://schemas.microsoft.com/office/drawing/2014/main" id="{434227AA-E17F-B4D6-DAEE-50FA5D21D56F}"/>
              </a:ext>
            </a:extLst>
          </p:cNvPr>
          <p:cNvSpPr>
            <a:spLocks noGrp="1"/>
          </p:cNvSpPr>
          <p:nvPr>
            <p:ph type="sldNum" sz="quarter" idx="12"/>
          </p:nvPr>
        </p:nvSpPr>
        <p:spPr>
          <a:xfrm>
            <a:off x="9448800" y="6492875"/>
            <a:ext cx="2743200" cy="365125"/>
          </a:xfrm>
        </p:spPr>
        <p:txBody>
          <a:bodyPr/>
          <a:lstStyle/>
          <a:p>
            <a:fld id="{C27B60B4-C234-47A5-AB8B-9F6E1143F3DA}" type="slidenum">
              <a:rPr lang="en-US" smtClean="0"/>
              <a:t>‹#›</a:t>
            </a:fld>
            <a:endParaRPr lang="en-US"/>
          </a:p>
        </p:txBody>
      </p:sp>
    </p:spTree>
    <p:extLst>
      <p:ext uri="{BB962C8B-B14F-4D97-AF65-F5344CB8AC3E}">
        <p14:creationId xmlns:p14="http://schemas.microsoft.com/office/powerpoint/2010/main" val="2545509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06A2D6CD-E1A9-349F-7A73-5E705F3297D5}"/>
              </a:ext>
            </a:extLst>
          </p:cNvPr>
          <p:cNvSpPr>
            <a:spLocks noGrp="1"/>
          </p:cNvSpPr>
          <p:nvPr>
            <p:ph type="sldNum" sz="quarter" idx="4"/>
          </p:nvPr>
        </p:nvSpPr>
        <p:spPr>
          <a:xfrm>
            <a:off x="9448800" y="6492875"/>
            <a:ext cx="2743200" cy="365125"/>
          </a:xfrm>
          <a:prstGeom prst="rect">
            <a:avLst/>
          </a:prstGeom>
        </p:spPr>
        <p:txBody>
          <a:bodyPr/>
          <a:lstStyle>
            <a:lvl1pPr algn="r">
              <a:defRPr sz="1200">
                <a:solidFill>
                  <a:schemeClr val="bg1"/>
                </a:solidFill>
              </a:defRPr>
            </a:lvl1pPr>
          </a:lstStyle>
          <a:p>
            <a:fld id="{C27B60B4-C234-47A5-AB8B-9F6E1143F3DA}" type="slidenum">
              <a:rPr lang="en-US" smtClean="0"/>
              <a:pPr/>
              <a:t>‹#›</a:t>
            </a:fld>
            <a:endParaRPr lang="en-US"/>
          </a:p>
        </p:txBody>
      </p:sp>
    </p:spTree>
    <p:extLst>
      <p:ext uri="{BB962C8B-B14F-4D97-AF65-F5344CB8AC3E}">
        <p14:creationId xmlns:p14="http://schemas.microsoft.com/office/powerpoint/2010/main" val="1579918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19FFE-4EF3-1A32-0D56-AB59CBFD69F0}"/>
              </a:ext>
            </a:extLst>
          </p:cNvPr>
          <p:cNvSpPr>
            <a:spLocks noGrp="1"/>
          </p:cNvSpPr>
          <p:nvPr>
            <p:ph type="title"/>
          </p:nvPr>
        </p:nvSpPr>
        <p:spPr>
          <a:xfrm>
            <a:off x="1650671" y="454024"/>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06546E-BBD5-1512-9E22-71F0CA3B705F}"/>
              </a:ext>
            </a:extLst>
          </p:cNvPr>
          <p:cNvSpPr>
            <a:spLocks noGrp="1"/>
          </p:cNvSpPr>
          <p:nvPr>
            <p:ph idx="1"/>
          </p:nvPr>
        </p:nvSpPr>
        <p:spPr>
          <a:xfrm>
            <a:off x="5873301" y="99218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ED63859-51FA-2DE2-84F9-5CAEC78D8A79}"/>
              </a:ext>
            </a:extLst>
          </p:cNvPr>
          <p:cNvSpPr>
            <a:spLocks noGrp="1"/>
          </p:cNvSpPr>
          <p:nvPr>
            <p:ph type="body" sz="half" idx="2"/>
          </p:nvPr>
        </p:nvSpPr>
        <p:spPr>
          <a:xfrm>
            <a:off x="1650671" y="2054224"/>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Slide Number Placeholder 5">
            <a:extLst>
              <a:ext uri="{FF2B5EF4-FFF2-40B4-BE49-F238E27FC236}">
                <a16:creationId xmlns:a16="http://schemas.microsoft.com/office/drawing/2014/main" id="{CD1B2819-DFD6-8DB4-18AE-4E6A35F3DE7F}"/>
              </a:ext>
            </a:extLst>
          </p:cNvPr>
          <p:cNvSpPr>
            <a:spLocks noGrp="1"/>
          </p:cNvSpPr>
          <p:nvPr>
            <p:ph type="sldNum" sz="quarter" idx="4"/>
          </p:nvPr>
        </p:nvSpPr>
        <p:spPr>
          <a:xfrm>
            <a:off x="9448800" y="6492875"/>
            <a:ext cx="2743200" cy="365125"/>
          </a:xfrm>
          <a:prstGeom prst="rect">
            <a:avLst/>
          </a:prstGeom>
        </p:spPr>
        <p:txBody>
          <a:bodyPr/>
          <a:lstStyle>
            <a:lvl1pPr algn="r">
              <a:defRPr sz="1200">
                <a:solidFill>
                  <a:schemeClr val="bg1"/>
                </a:solidFill>
              </a:defRPr>
            </a:lvl1pPr>
          </a:lstStyle>
          <a:p>
            <a:fld id="{C27B60B4-C234-47A5-AB8B-9F6E1143F3DA}" type="slidenum">
              <a:rPr lang="en-US" smtClean="0"/>
              <a:pPr/>
              <a:t>‹#›</a:t>
            </a:fld>
            <a:endParaRPr lang="en-US"/>
          </a:p>
        </p:txBody>
      </p:sp>
    </p:spTree>
    <p:extLst>
      <p:ext uri="{BB962C8B-B14F-4D97-AF65-F5344CB8AC3E}">
        <p14:creationId xmlns:p14="http://schemas.microsoft.com/office/powerpoint/2010/main" val="848969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4E979-1434-B729-1E49-ACF29531F7EA}"/>
              </a:ext>
            </a:extLst>
          </p:cNvPr>
          <p:cNvSpPr>
            <a:spLocks noGrp="1"/>
          </p:cNvSpPr>
          <p:nvPr>
            <p:ph type="title"/>
          </p:nvPr>
        </p:nvSpPr>
        <p:spPr>
          <a:xfrm>
            <a:off x="1676400" y="543464"/>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8A4D1A9-C235-ABA5-A423-454AF9EF70B0}"/>
              </a:ext>
            </a:extLst>
          </p:cNvPr>
          <p:cNvSpPr>
            <a:spLocks noGrp="1"/>
          </p:cNvSpPr>
          <p:nvPr>
            <p:ph type="pic" idx="1"/>
          </p:nvPr>
        </p:nvSpPr>
        <p:spPr>
          <a:xfrm>
            <a:off x="5864525" y="10816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305842-5F03-50C6-3CB3-7300EA93EB1F}"/>
              </a:ext>
            </a:extLst>
          </p:cNvPr>
          <p:cNvSpPr>
            <a:spLocks noGrp="1"/>
          </p:cNvSpPr>
          <p:nvPr>
            <p:ph type="body" sz="half" idx="2"/>
          </p:nvPr>
        </p:nvSpPr>
        <p:spPr>
          <a:xfrm>
            <a:off x="1676400" y="2143664"/>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Slide Number Placeholder 5">
            <a:extLst>
              <a:ext uri="{FF2B5EF4-FFF2-40B4-BE49-F238E27FC236}">
                <a16:creationId xmlns:a16="http://schemas.microsoft.com/office/drawing/2014/main" id="{D3DB058E-8B96-B982-1DB3-AF6E02B3A334}"/>
              </a:ext>
            </a:extLst>
          </p:cNvPr>
          <p:cNvSpPr>
            <a:spLocks noGrp="1"/>
          </p:cNvSpPr>
          <p:nvPr>
            <p:ph type="sldNum" sz="quarter" idx="4"/>
          </p:nvPr>
        </p:nvSpPr>
        <p:spPr>
          <a:xfrm>
            <a:off x="9448800" y="6492875"/>
            <a:ext cx="2743200" cy="365125"/>
          </a:xfrm>
          <a:prstGeom prst="rect">
            <a:avLst/>
          </a:prstGeom>
        </p:spPr>
        <p:txBody>
          <a:bodyPr/>
          <a:lstStyle>
            <a:lvl1pPr algn="r">
              <a:defRPr sz="1200">
                <a:solidFill>
                  <a:schemeClr val="bg1"/>
                </a:solidFill>
              </a:defRPr>
            </a:lvl1pPr>
          </a:lstStyle>
          <a:p>
            <a:fld id="{C27B60B4-C234-47A5-AB8B-9F6E1143F3DA}" type="slidenum">
              <a:rPr lang="en-US" smtClean="0"/>
              <a:pPr/>
              <a:t>‹#›</a:t>
            </a:fld>
            <a:endParaRPr lang="en-US"/>
          </a:p>
        </p:txBody>
      </p:sp>
    </p:spTree>
    <p:extLst>
      <p:ext uri="{BB962C8B-B14F-4D97-AF65-F5344CB8AC3E}">
        <p14:creationId xmlns:p14="http://schemas.microsoft.com/office/powerpoint/2010/main" val="356871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6F315-A550-A11A-5697-0ED03880CB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6AC589-F1D9-31C8-31DE-EE56349D10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E499B1E2-9D64-02CC-796B-6AA9618A8C2A}"/>
              </a:ext>
            </a:extLst>
          </p:cNvPr>
          <p:cNvSpPr>
            <a:spLocks noGrp="1"/>
          </p:cNvSpPr>
          <p:nvPr>
            <p:ph type="sldNum" sz="quarter" idx="4"/>
          </p:nvPr>
        </p:nvSpPr>
        <p:spPr>
          <a:xfrm>
            <a:off x="9448800" y="6492875"/>
            <a:ext cx="2743200" cy="365125"/>
          </a:xfrm>
          <a:prstGeom prst="rect">
            <a:avLst/>
          </a:prstGeom>
        </p:spPr>
        <p:txBody>
          <a:bodyPr/>
          <a:lstStyle>
            <a:lvl1pPr algn="r">
              <a:defRPr sz="1200">
                <a:solidFill>
                  <a:schemeClr val="bg1"/>
                </a:solidFill>
              </a:defRPr>
            </a:lvl1pPr>
          </a:lstStyle>
          <a:p>
            <a:fld id="{C27B60B4-C234-47A5-AB8B-9F6E1143F3DA}" type="slidenum">
              <a:rPr lang="en-US" smtClean="0"/>
              <a:pPr/>
              <a:t>‹#›</a:t>
            </a:fld>
            <a:endParaRPr lang="en-US"/>
          </a:p>
        </p:txBody>
      </p:sp>
    </p:spTree>
    <p:extLst>
      <p:ext uri="{BB962C8B-B14F-4D97-AF65-F5344CB8AC3E}">
        <p14:creationId xmlns:p14="http://schemas.microsoft.com/office/powerpoint/2010/main" val="901192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AAC81-E8E5-1EFA-FA9A-56C85FE496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4B9CC5-9BEE-21CE-D1AB-39E9294BC6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a:extLst>
              <a:ext uri="{FF2B5EF4-FFF2-40B4-BE49-F238E27FC236}">
                <a16:creationId xmlns:a16="http://schemas.microsoft.com/office/drawing/2014/main" id="{7BB201FB-D061-92D9-A682-4DD4FA705465}"/>
              </a:ext>
            </a:extLst>
          </p:cNvPr>
          <p:cNvSpPr>
            <a:spLocks noGrp="1"/>
          </p:cNvSpPr>
          <p:nvPr>
            <p:ph type="sldNum" sz="quarter" idx="4"/>
          </p:nvPr>
        </p:nvSpPr>
        <p:spPr>
          <a:xfrm>
            <a:off x="11480307" y="5507342"/>
            <a:ext cx="5851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6A08C2-F1AA-406A-B85D-C4BBE3739B51}" type="slidenum">
              <a:rPr lang="en-US" smtClean="0"/>
              <a:t>‹#›</a:t>
            </a:fld>
            <a:endParaRPr lang="en-US"/>
          </a:p>
        </p:txBody>
      </p:sp>
    </p:spTree>
    <p:extLst>
      <p:ext uri="{BB962C8B-B14F-4D97-AF65-F5344CB8AC3E}">
        <p14:creationId xmlns:p14="http://schemas.microsoft.com/office/powerpoint/2010/main" val="154275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F519EB-8401-F817-B700-1B90A736DC54}"/>
              </a:ext>
            </a:extLst>
          </p:cNvPr>
          <p:cNvSpPr>
            <a:spLocks noGrp="1"/>
          </p:cNvSpPr>
          <p:nvPr>
            <p:ph type="title" orient="vert"/>
          </p:nvPr>
        </p:nvSpPr>
        <p:spPr>
          <a:xfrm>
            <a:off x="9423627"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1ECEE1B-FA32-D653-9087-4231FF394025}"/>
              </a:ext>
            </a:extLst>
          </p:cNvPr>
          <p:cNvSpPr>
            <a:spLocks noGrp="1"/>
          </p:cNvSpPr>
          <p:nvPr>
            <p:ph type="body" orient="vert" idx="1"/>
          </p:nvPr>
        </p:nvSpPr>
        <p:spPr>
          <a:xfrm>
            <a:off x="1656271" y="365125"/>
            <a:ext cx="7614955"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a:extLst>
              <a:ext uri="{FF2B5EF4-FFF2-40B4-BE49-F238E27FC236}">
                <a16:creationId xmlns:a16="http://schemas.microsoft.com/office/drawing/2014/main" id="{B60CE353-063E-E838-99C8-476166B7749B}"/>
              </a:ext>
            </a:extLst>
          </p:cNvPr>
          <p:cNvSpPr>
            <a:spLocks noGrp="1"/>
          </p:cNvSpPr>
          <p:nvPr>
            <p:ph type="sldNum" sz="quarter" idx="4"/>
          </p:nvPr>
        </p:nvSpPr>
        <p:spPr>
          <a:xfrm>
            <a:off x="9448800" y="6492875"/>
            <a:ext cx="2743200" cy="365125"/>
          </a:xfrm>
          <a:prstGeom prst="rect">
            <a:avLst/>
          </a:prstGeom>
        </p:spPr>
        <p:txBody>
          <a:bodyPr/>
          <a:lstStyle>
            <a:lvl1pPr algn="r">
              <a:defRPr sz="1200">
                <a:solidFill>
                  <a:schemeClr val="bg1"/>
                </a:solidFill>
              </a:defRPr>
            </a:lvl1pPr>
          </a:lstStyle>
          <a:p>
            <a:fld id="{C27B60B4-C234-47A5-AB8B-9F6E1143F3DA}" type="slidenum">
              <a:rPr lang="en-US" smtClean="0"/>
              <a:pPr/>
              <a:t>‹#›</a:t>
            </a:fld>
            <a:endParaRPr lang="en-US"/>
          </a:p>
        </p:txBody>
      </p:sp>
    </p:spTree>
    <p:extLst>
      <p:ext uri="{BB962C8B-B14F-4D97-AF65-F5344CB8AC3E}">
        <p14:creationId xmlns:p14="http://schemas.microsoft.com/office/powerpoint/2010/main" val="283199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09AC5-9282-FA88-75CA-11C0390577EF}"/>
              </a:ext>
            </a:extLst>
          </p:cNvPr>
          <p:cNvSpPr>
            <a:spLocks noGrp="1"/>
          </p:cNvSpPr>
          <p:nvPr>
            <p:ph type="ctrTitle"/>
          </p:nvPr>
        </p:nvSpPr>
        <p:spPr>
          <a:xfrm>
            <a:off x="1524000" y="2527540"/>
            <a:ext cx="9144000" cy="1776136"/>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CF80E83-8171-7384-C9DF-B6F625585508}"/>
              </a:ext>
            </a:extLst>
          </p:cNvPr>
          <p:cNvSpPr>
            <a:spLocks noGrp="1"/>
          </p:cNvSpPr>
          <p:nvPr>
            <p:ph type="subTitle" idx="1"/>
          </p:nvPr>
        </p:nvSpPr>
        <p:spPr>
          <a:xfrm>
            <a:off x="1524000" y="4330460"/>
            <a:ext cx="9144000" cy="92734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TextBox 6">
            <a:extLst>
              <a:ext uri="{FF2B5EF4-FFF2-40B4-BE49-F238E27FC236}">
                <a16:creationId xmlns:a16="http://schemas.microsoft.com/office/drawing/2014/main" id="{E8E34F40-FC50-EBE2-351B-0758440A7E90}"/>
              </a:ext>
            </a:extLst>
          </p:cNvPr>
          <p:cNvSpPr txBox="1"/>
          <p:nvPr userDrawn="1"/>
        </p:nvSpPr>
        <p:spPr>
          <a:xfrm>
            <a:off x="9950240" y="6262256"/>
            <a:ext cx="1573948" cy="584775"/>
          </a:xfrm>
          <a:prstGeom prst="rect">
            <a:avLst/>
          </a:prstGeom>
          <a:noFill/>
        </p:spPr>
        <p:txBody>
          <a:bodyPr wrap="square">
            <a:spAutoFit/>
          </a:bodyPr>
          <a:lstStyle/>
          <a:p>
            <a:pPr algn="l"/>
            <a:r>
              <a:rPr lang="en-US" sz="800" dirty="0">
                <a:solidFill>
                  <a:schemeClr val="bg1"/>
                </a:solidFill>
              </a:rPr>
              <a:t>This material is based upon work supported by the National Science Foundation (NSF) under Grant #2315364.</a:t>
            </a:r>
          </a:p>
        </p:txBody>
      </p:sp>
      <p:pic>
        <p:nvPicPr>
          <p:cNvPr id="8" name="Picture 4">
            <a:extLst>
              <a:ext uri="{FF2B5EF4-FFF2-40B4-BE49-F238E27FC236}">
                <a16:creationId xmlns:a16="http://schemas.microsoft.com/office/drawing/2014/main" id="{5F8ADBEF-A7F7-903B-EBD4-0AFEACAA409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412484" y="6173015"/>
            <a:ext cx="675558" cy="67555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9CC4F418-B31E-B87B-E93C-71FB284E2E75}"/>
              </a:ext>
            </a:extLst>
          </p:cNvPr>
          <p:cNvPicPr>
            <a:picLocks noChangeAspect="1"/>
          </p:cNvPicPr>
          <p:nvPr userDrawn="1"/>
        </p:nvPicPr>
        <p:blipFill>
          <a:blip r:embed="rId3"/>
          <a:stretch>
            <a:fillRect/>
          </a:stretch>
        </p:blipFill>
        <p:spPr>
          <a:xfrm>
            <a:off x="9120186" y="6290537"/>
            <a:ext cx="827343" cy="522072"/>
          </a:xfrm>
          <a:prstGeom prst="rect">
            <a:avLst/>
          </a:prstGeom>
        </p:spPr>
      </p:pic>
    </p:spTree>
    <p:extLst>
      <p:ext uri="{BB962C8B-B14F-4D97-AF65-F5344CB8AC3E}">
        <p14:creationId xmlns:p14="http://schemas.microsoft.com/office/powerpoint/2010/main" val="2075712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9117F-4A1D-AE78-5D69-83808BBFBDE8}"/>
              </a:ext>
            </a:extLst>
          </p:cNvPr>
          <p:cNvSpPr>
            <a:spLocks noGrp="1"/>
          </p:cNvSpPr>
          <p:nvPr>
            <p:ph type="title"/>
          </p:nvPr>
        </p:nvSpPr>
        <p:spPr>
          <a:xfrm>
            <a:off x="831850" y="1310239"/>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27E6026-85E2-FB12-213B-77139C034AF9}"/>
              </a:ext>
            </a:extLst>
          </p:cNvPr>
          <p:cNvSpPr>
            <a:spLocks noGrp="1"/>
          </p:cNvSpPr>
          <p:nvPr>
            <p:ph type="body" idx="1"/>
          </p:nvPr>
        </p:nvSpPr>
        <p:spPr>
          <a:xfrm>
            <a:off x="831850" y="41899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8" name="Slide Number Placeholder 5">
            <a:extLst>
              <a:ext uri="{FF2B5EF4-FFF2-40B4-BE49-F238E27FC236}">
                <a16:creationId xmlns:a16="http://schemas.microsoft.com/office/drawing/2014/main" id="{B03A238D-0250-752E-1CE1-39573C18E381}"/>
              </a:ext>
            </a:extLst>
          </p:cNvPr>
          <p:cNvSpPr>
            <a:spLocks noGrp="1"/>
          </p:cNvSpPr>
          <p:nvPr>
            <p:ph type="sldNum" sz="quarter" idx="4"/>
          </p:nvPr>
        </p:nvSpPr>
        <p:spPr>
          <a:xfrm>
            <a:off x="11480307" y="5507588"/>
            <a:ext cx="5851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6A08C2-F1AA-406A-B85D-C4BBE3739B51}" type="slidenum">
              <a:rPr lang="en-US" smtClean="0"/>
              <a:t>‹#›</a:t>
            </a:fld>
            <a:endParaRPr lang="en-US"/>
          </a:p>
        </p:txBody>
      </p:sp>
    </p:spTree>
    <p:extLst>
      <p:ext uri="{BB962C8B-B14F-4D97-AF65-F5344CB8AC3E}">
        <p14:creationId xmlns:p14="http://schemas.microsoft.com/office/powerpoint/2010/main" val="1218995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7629F-4DB8-F0F8-4BE5-E15CB04823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B0A74D-81AF-886C-9056-B1D358E05196}"/>
              </a:ext>
            </a:extLst>
          </p:cNvPr>
          <p:cNvSpPr>
            <a:spLocks noGrp="1"/>
          </p:cNvSpPr>
          <p:nvPr>
            <p:ph sz="half" idx="1"/>
          </p:nvPr>
        </p:nvSpPr>
        <p:spPr>
          <a:xfrm>
            <a:off x="838200" y="1825624"/>
            <a:ext cx="5181600" cy="40468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4E927C9-37E5-F0CF-E6FA-E00ED3CAD205}"/>
              </a:ext>
            </a:extLst>
          </p:cNvPr>
          <p:cNvSpPr>
            <a:spLocks noGrp="1"/>
          </p:cNvSpPr>
          <p:nvPr>
            <p:ph sz="half" idx="2"/>
          </p:nvPr>
        </p:nvSpPr>
        <p:spPr>
          <a:xfrm>
            <a:off x="6172200" y="1825624"/>
            <a:ext cx="5181600" cy="40468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58115D67-ED5D-99B0-B97A-20322C783B2B}"/>
              </a:ext>
            </a:extLst>
          </p:cNvPr>
          <p:cNvSpPr>
            <a:spLocks noGrp="1"/>
          </p:cNvSpPr>
          <p:nvPr>
            <p:ph type="sldNum" sz="quarter" idx="4"/>
          </p:nvPr>
        </p:nvSpPr>
        <p:spPr>
          <a:xfrm>
            <a:off x="11473337" y="5507347"/>
            <a:ext cx="5851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6A08C2-F1AA-406A-B85D-C4BBE3739B51}" type="slidenum">
              <a:rPr lang="en-US" smtClean="0"/>
              <a:t>‹#›</a:t>
            </a:fld>
            <a:endParaRPr lang="en-US"/>
          </a:p>
        </p:txBody>
      </p:sp>
    </p:spTree>
    <p:extLst>
      <p:ext uri="{BB962C8B-B14F-4D97-AF65-F5344CB8AC3E}">
        <p14:creationId xmlns:p14="http://schemas.microsoft.com/office/powerpoint/2010/main" val="1892404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7032F-7B94-3FB4-81B5-4F64A3D77B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5FD426-687F-220C-FCB7-5B2F6FC1AD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692AC3-81DA-6852-BA7C-23597A3D60BA}"/>
              </a:ext>
            </a:extLst>
          </p:cNvPr>
          <p:cNvSpPr>
            <a:spLocks noGrp="1"/>
          </p:cNvSpPr>
          <p:nvPr>
            <p:ph sz="half" idx="2"/>
          </p:nvPr>
        </p:nvSpPr>
        <p:spPr>
          <a:xfrm>
            <a:off x="839788" y="2505075"/>
            <a:ext cx="5157787" cy="33673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99DBFA2-CA2E-D9BE-E279-99F1A97588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8957099-56F7-CA6A-73BD-1BC54B63EE00}"/>
              </a:ext>
            </a:extLst>
          </p:cNvPr>
          <p:cNvSpPr>
            <a:spLocks noGrp="1"/>
          </p:cNvSpPr>
          <p:nvPr>
            <p:ph sz="quarter" idx="4"/>
          </p:nvPr>
        </p:nvSpPr>
        <p:spPr>
          <a:xfrm>
            <a:off x="6172200" y="2505075"/>
            <a:ext cx="5183188" cy="33673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0BA3186F-EA90-996E-E257-9FD8A5B162B1}"/>
              </a:ext>
            </a:extLst>
          </p:cNvPr>
          <p:cNvSpPr>
            <a:spLocks noGrp="1"/>
          </p:cNvSpPr>
          <p:nvPr>
            <p:ph type="sldNum" sz="quarter" idx="10"/>
          </p:nvPr>
        </p:nvSpPr>
        <p:spPr>
          <a:xfrm>
            <a:off x="11473337" y="5507347"/>
            <a:ext cx="5851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6A08C2-F1AA-406A-B85D-C4BBE3739B51}" type="slidenum">
              <a:rPr lang="en-US" smtClean="0"/>
              <a:t>‹#›</a:t>
            </a:fld>
            <a:endParaRPr lang="en-US"/>
          </a:p>
        </p:txBody>
      </p:sp>
    </p:spTree>
    <p:extLst>
      <p:ext uri="{BB962C8B-B14F-4D97-AF65-F5344CB8AC3E}">
        <p14:creationId xmlns:p14="http://schemas.microsoft.com/office/powerpoint/2010/main" val="4211997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02FF7-936E-1098-1325-8FBFA96A7B23}"/>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31A6014C-F897-D180-D2D0-76243206C320}"/>
              </a:ext>
            </a:extLst>
          </p:cNvPr>
          <p:cNvSpPr>
            <a:spLocks noGrp="1"/>
          </p:cNvSpPr>
          <p:nvPr>
            <p:ph type="sldNum" sz="quarter" idx="12"/>
          </p:nvPr>
        </p:nvSpPr>
        <p:spPr>
          <a:xfrm>
            <a:off x="88777" y="6351686"/>
            <a:ext cx="585186" cy="365125"/>
          </a:xfrm>
          <a:prstGeom prst="rect">
            <a:avLst/>
          </a:prstGeom>
        </p:spPr>
        <p:txBody>
          <a:bodyPr/>
          <a:lstStyle/>
          <a:p>
            <a:fld id="{646A08C2-F1AA-406A-B85D-C4BBE3739B51}" type="slidenum">
              <a:rPr lang="en-US" smtClean="0"/>
              <a:t>‹#›</a:t>
            </a:fld>
            <a:endParaRPr lang="en-US"/>
          </a:p>
        </p:txBody>
      </p:sp>
      <p:sp>
        <p:nvSpPr>
          <p:cNvPr id="3" name="Slide Number Placeholder 5">
            <a:extLst>
              <a:ext uri="{FF2B5EF4-FFF2-40B4-BE49-F238E27FC236}">
                <a16:creationId xmlns:a16="http://schemas.microsoft.com/office/drawing/2014/main" id="{E20C4B33-B508-C2B9-CA90-7358953D8B3C}"/>
              </a:ext>
            </a:extLst>
          </p:cNvPr>
          <p:cNvSpPr txBox="1">
            <a:spLocks/>
          </p:cNvSpPr>
          <p:nvPr userDrawn="1"/>
        </p:nvSpPr>
        <p:spPr>
          <a:xfrm>
            <a:off x="11473337" y="5507347"/>
            <a:ext cx="585186"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46A08C2-F1AA-406A-B85D-C4BBE3739B51}" type="slidenum">
              <a:rPr lang="en-US" smtClean="0"/>
              <a:pPr/>
              <a:t>‹#›</a:t>
            </a:fld>
            <a:endParaRPr lang="en-US"/>
          </a:p>
        </p:txBody>
      </p:sp>
    </p:spTree>
    <p:extLst>
      <p:ext uri="{BB962C8B-B14F-4D97-AF65-F5344CB8AC3E}">
        <p14:creationId xmlns:p14="http://schemas.microsoft.com/office/powerpoint/2010/main" val="3830645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5B78D985-8D63-BF07-7741-FE3E4F257E9D}"/>
              </a:ext>
            </a:extLst>
          </p:cNvPr>
          <p:cNvSpPr>
            <a:spLocks noGrp="1"/>
          </p:cNvSpPr>
          <p:nvPr>
            <p:ph type="sldNum" sz="quarter" idx="4"/>
          </p:nvPr>
        </p:nvSpPr>
        <p:spPr>
          <a:xfrm>
            <a:off x="11473337" y="5507347"/>
            <a:ext cx="5851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6A08C2-F1AA-406A-B85D-C4BBE3739B51}" type="slidenum">
              <a:rPr lang="en-US" smtClean="0"/>
              <a:t>‹#›</a:t>
            </a:fld>
            <a:endParaRPr lang="en-US"/>
          </a:p>
        </p:txBody>
      </p:sp>
    </p:spTree>
    <p:extLst>
      <p:ext uri="{BB962C8B-B14F-4D97-AF65-F5344CB8AC3E}">
        <p14:creationId xmlns:p14="http://schemas.microsoft.com/office/powerpoint/2010/main" val="3253045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7D783-91A9-F238-18EB-A9C83E2065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1E12A3-700C-A673-A9B4-57C756FA21CB}"/>
              </a:ext>
            </a:extLst>
          </p:cNvPr>
          <p:cNvSpPr>
            <a:spLocks noGrp="1"/>
          </p:cNvSpPr>
          <p:nvPr>
            <p:ph idx="1"/>
          </p:nvPr>
        </p:nvSpPr>
        <p:spPr>
          <a:xfrm>
            <a:off x="5183188" y="457200"/>
            <a:ext cx="6172200" cy="541527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695E5195-2809-EF66-C6E8-13ED17D04320}"/>
              </a:ext>
            </a:extLst>
          </p:cNvPr>
          <p:cNvSpPr>
            <a:spLocks noGrp="1"/>
          </p:cNvSpPr>
          <p:nvPr>
            <p:ph type="body" sz="half" idx="2"/>
          </p:nvPr>
        </p:nvSpPr>
        <p:spPr>
          <a:xfrm>
            <a:off x="839788" y="2057399"/>
            <a:ext cx="3932237" cy="38150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Slide Number Placeholder 5">
            <a:extLst>
              <a:ext uri="{FF2B5EF4-FFF2-40B4-BE49-F238E27FC236}">
                <a16:creationId xmlns:a16="http://schemas.microsoft.com/office/drawing/2014/main" id="{717EBAC0-5113-1236-FD66-119E34C5D170}"/>
              </a:ext>
            </a:extLst>
          </p:cNvPr>
          <p:cNvSpPr>
            <a:spLocks noGrp="1"/>
          </p:cNvSpPr>
          <p:nvPr>
            <p:ph type="sldNum" sz="quarter" idx="4"/>
          </p:nvPr>
        </p:nvSpPr>
        <p:spPr>
          <a:xfrm>
            <a:off x="11473337" y="5507347"/>
            <a:ext cx="5851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6A08C2-F1AA-406A-B85D-C4BBE3739B51}" type="slidenum">
              <a:rPr lang="en-US" smtClean="0"/>
              <a:t>‹#›</a:t>
            </a:fld>
            <a:endParaRPr lang="en-US"/>
          </a:p>
        </p:txBody>
      </p:sp>
    </p:spTree>
    <p:extLst>
      <p:ext uri="{BB962C8B-B14F-4D97-AF65-F5344CB8AC3E}">
        <p14:creationId xmlns:p14="http://schemas.microsoft.com/office/powerpoint/2010/main" val="955718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A52CC-0900-6113-5532-6376CE641E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5AA46FF-94DC-CE9F-453C-04CD35B1FB6A}"/>
              </a:ext>
            </a:extLst>
          </p:cNvPr>
          <p:cNvSpPr>
            <a:spLocks noGrp="1"/>
          </p:cNvSpPr>
          <p:nvPr>
            <p:ph type="pic" idx="1"/>
          </p:nvPr>
        </p:nvSpPr>
        <p:spPr>
          <a:xfrm>
            <a:off x="5180012" y="457200"/>
            <a:ext cx="6172200" cy="541527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1DDBFD-061D-CA59-935F-9B2FEF871267}"/>
              </a:ext>
            </a:extLst>
          </p:cNvPr>
          <p:cNvSpPr>
            <a:spLocks noGrp="1"/>
          </p:cNvSpPr>
          <p:nvPr>
            <p:ph type="body" sz="half" idx="2"/>
          </p:nvPr>
        </p:nvSpPr>
        <p:spPr>
          <a:xfrm>
            <a:off x="839788" y="2057399"/>
            <a:ext cx="3932237" cy="38150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Slide Number Placeholder 5">
            <a:extLst>
              <a:ext uri="{FF2B5EF4-FFF2-40B4-BE49-F238E27FC236}">
                <a16:creationId xmlns:a16="http://schemas.microsoft.com/office/drawing/2014/main" id="{8557C351-0C4E-EE5E-D06E-8FC359F1A0D2}"/>
              </a:ext>
            </a:extLst>
          </p:cNvPr>
          <p:cNvSpPr>
            <a:spLocks noGrp="1"/>
          </p:cNvSpPr>
          <p:nvPr>
            <p:ph type="sldNum" sz="quarter" idx="4"/>
          </p:nvPr>
        </p:nvSpPr>
        <p:spPr>
          <a:xfrm>
            <a:off x="11473337" y="5507347"/>
            <a:ext cx="5851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6A08C2-F1AA-406A-B85D-C4BBE3739B51}" type="slidenum">
              <a:rPr lang="en-US" smtClean="0"/>
              <a:t>‹#›</a:t>
            </a:fld>
            <a:endParaRPr lang="en-US"/>
          </a:p>
        </p:txBody>
      </p:sp>
    </p:spTree>
    <p:extLst>
      <p:ext uri="{BB962C8B-B14F-4D97-AF65-F5344CB8AC3E}">
        <p14:creationId xmlns:p14="http://schemas.microsoft.com/office/powerpoint/2010/main" val="3923545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image" Target="../media/image1.png"/><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0EC176-411C-A2C3-D9B2-E4B06EA71D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C700A13-E690-21D9-5EAF-B76F6F52E181}"/>
              </a:ext>
            </a:extLst>
          </p:cNvPr>
          <p:cNvSpPr>
            <a:spLocks noGrp="1"/>
          </p:cNvSpPr>
          <p:nvPr>
            <p:ph type="body" idx="1"/>
          </p:nvPr>
        </p:nvSpPr>
        <p:spPr>
          <a:xfrm>
            <a:off x="838200" y="1825625"/>
            <a:ext cx="10515600" cy="40468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15D78E90-514A-0A91-9E1B-E1790453E44A}"/>
              </a:ext>
            </a:extLst>
          </p:cNvPr>
          <p:cNvSpPr>
            <a:spLocks noGrp="1"/>
          </p:cNvSpPr>
          <p:nvPr>
            <p:ph type="sldNum" sz="quarter" idx="4"/>
          </p:nvPr>
        </p:nvSpPr>
        <p:spPr>
          <a:xfrm>
            <a:off x="11473337" y="5507347"/>
            <a:ext cx="5851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6A08C2-F1AA-406A-B85D-C4BBE3739B51}" type="slidenum">
              <a:rPr lang="en-US" smtClean="0"/>
              <a:t>‹#›</a:t>
            </a:fld>
            <a:endParaRPr lang="en-US"/>
          </a:p>
        </p:txBody>
      </p:sp>
      <p:pic>
        <p:nvPicPr>
          <p:cNvPr id="8" name="Picture 7" descr="Blue and white text with white text&#10;&#10;Description automatically generated">
            <a:extLst>
              <a:ext uri="{FF2B5EF4-FFF2-40B4-BE49-F238E27FC236}">
                <a16:creationId xmlns:a16="http://schemas.microsoft.com/office/drawing/2014/main" id="{9D42D173-801E-CD02-3D33-7ABC7469455D}"/>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1461" y="6029593"/>
            <a:ext cx="1800471" cy="801773"/>
          </a:xfrm>
          <a:prstGeom prst="rect">
            <a:avLst/>
          </a:prstGeom>
        </p:spPr>
      </p:pic>
      <p:cxnSp>
        <p:nvCxnSpPr>
          <p:cNvPr id="10" name="Straight Connector 9">
            <a:extLst>
              <a:ext uri="{FF2B5EF4-FFF2-40B4-BE49-F238E27FC236}">
                <a16:creationId xmlns:a16="http://schemas.microsoft.com/office/drawing/2014/main" id="{4985044C-2049-8A35-490E-C7C4C3A894CD}"/>
              </a:ext>
            </a:extLst>
          </p:cNvPr>
          <p:cNvCxnSpPr>
            <a:cxnSpLocks/>
          </p:cNvCxnSpPr>
          <p:nvPr userDrawn="1"/>
        </p:nvCxnSpPr>
        <p:spPr>
          <a:xfrm>
            <a:off x="0" y="5989910"/>
            <a:ext cx="12192000" cy="0"/>
          </a:xfrm>
          <a:prstGeom prst="line">
            <a:avLst/>
          </a:prstGeom>
          <a:ln w="28575">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609C99E-F6B0-4990-00CF-1ECE6FD0F846}"/>
              </a:ext>
            </a:extLst>
          </p:cNvPr>
          <p:cNvSpPr txBox="1"/>
          <p:nvPr userDrawn="1"/>
        </p:nvSpPr>
        <p:spPr>
          <a:xfrm>
            <a:off x="10412083" y="6102855"/>
            <a:ext cx="1208442" cy="630942"/>
          </a:xfrm>
          <a:prstGeom prst="rect">
            <a:avLst/>
          </a:prstGeom>
          <a:noFill/>
        </p:spPr>
        <p:txBody>
          <a:bodyPr wrap="square">
            <a:spAutoFit/>
          </a:bodyPr>
          <a:lstStyle/>
          <a:p>
            <a:pPr algn="l"/>
            <a:r>
              <a:rPr lang="en-US" sz="700" dirty="0"/>
              <a:t>This material is based upon work supported by the National Science Foundation (NSF) under Grant #2315364.</a:t>
            </a:r>
          </a:p>
        </p:txBody>
      </p:sp>
      <p:pic>
        <p:nvPicPr>
          <p:cNvPr id="14" name="Picture 4">
            <a:extLst>
              <a:ext uri="{FF2B5EF4-FFF2-40B4-BE49-F238E27FC236}">
                <a16:creationId xmlns:a16="http://schemas.microsoft.com/office/drawing/2014/main" id="{A2903977-83CF-C2DC-7FD5-6A38C49012CA}"/>
              </a:ext>
            </a:extLst>
          </p:cNvPr>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11535303" y="6125739"/>
            <a:ext cx="523220"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376338"/>
      </p:ext>
    </p:extLst>
  </p:cSld>
  <p:clrMap bg1="dk1" tx1="lt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lnSpc>
          <a:spcPct val="90000"/>
        </a:lnSpc>
        <a:spcBef>
          <a:spcPct val="0"/>
        </a:spcBef>
        <a:buNone/>
        <a:defRPr sz="4400" kern="1200">
          <a:solidFill>
            <a:schemeClr val="accent2">
              <a:lumMod val="60000"/>
              <a:lumOff val="4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FD4472-6AF7-22CB-EC2A-F77A32B16D6D}"/>
              </a:ext>
            </a:extLst>
          </p:cNvPr>
          <p:cNvSpPr>
            <a:spLocks noGrp="1"/>
          </p:cNvSpPr>
          <p:nvPr>
            <p:ph type="title"/>
          </p:nvPr>
        </p:nvSpPr>
        <p:spPr>
          <a:xfrm>
            <a:off x="1673526" y="365125"/>
            <a:ext cx="10325816"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B93662F-D65E-6605-0A94-AB5668B0D396}"/>
              </a:ext>
            </a:extLst>
          </p:cNvPr>
          <p:cNvSpPr>
            <a:spLocks noGrp="1"/>
          </p:cNvSpPr>
          <p:nvPr>
            <p:ph type="body" idx="1"/>
          </p:nvPr>
        </p:nvSpPr>
        <p:spPr>
          <a:xfrm>
            <a:off x="1673525" y="1825624"/>
            <a:ext cx="10325816" cy="4583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E99EE20E-B0EF-DA70-2CA5-2B856D138894}"/>
              </a:ext>
            </a:extLst>
          </p:cNvPr>
          <p:cNvCxnSpPr/>
          <p:nvPr userDrawn="1"/>
        </p:nvCxnSpPr>
        <p:spPr>
          <a:xfrm>
            <a:off x="1527142" y="0"/>
            <a:ext cx="0" cy="6858000"/>
          </a:xfrm>
          <a:prstGeom prst="line">
            <a:avLst/>
          </a:prstGeom>
          <a:ln w="28575">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 name="Picture 9" descr="Blue and white text with white text&#10;&#10;Description automatically generated">
            <a:extLst>
              <a:ext uri="{FF2B5EF4-FFF2-40B4-BE49-F238E27FC236}">
                <a16:creationId xmlns:a16="http://schemas.microsoft.com/office/drawing/2014/main" id="{B24FC204-9527-57C2-F065-A82A1A7273CF}"/>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24144" y="0"/>
            <a:ext cx="1460658" cy="650449"/>
          </a:xfrm>
          <a:prstGeom prst="rect">
            <a:avLst/>
          </a:prstGeom>
        </p:spPr>
      </p:pic>
      <p:sp>
        <p:nvSpPr>
          <p:cNvPr id="11" name="TextBox 10">
            <a:extLst>
              <a:ext uri="{FF2B5EF4-FFF2-40B4-BE49-F238E27FC236}">
                <a16:creationId xmlns:a16="http://schemas.microsoft.com/office/drawing/2014/main" id="{636215D7-7E5D-82BD-1504-2E431C7BE4DF}"/>
              </a:ext>
            </a:extLst>
          </p:cNvPr>
          <p:cNvSpPr txBox="1"/>
          <p:nvPr userDrawn="1"/>
        </p:nvSpPr>
        <p:spPr>
          <a:xfrm>
            <a:off x="0" y="6227058"/>
            <a:ext cx="1056886" cy="630942"/>
          </a:xfrm>
          <a:prstGeom prst="rect">
            <a:avLst/>
          </a:prstGeom>
          <a:noFill/>
        </p:spPr>
        <p:txBody>
          <a:bodyPr wrap="square">
            <a:spAutoFit/>
          </a:bodyPr>
          <a:lstStyle/>
          <a:p>
            <a:pPr algn="l"/>
            <a:r>
              <a:rPr lang="en-US" sz="700" dirty="0">
                <a:solidFill>
                  <a:schemeClr val="bg1"/>
                </a:solidFill>
              </a:rPr>
              <a:t>This material is based upon work supported by the National Science Foundation (NSF) under Grant #2315364.</a:t>
            </a:r>
          </a:p>
        </p:txBody>
      </p:sp>
      <p:pic>
        <p:nvPicPr>
          <p:cNvPr id="12" name="Picture 4">
            <a:extLst>
              <a:ext uri="{FF2B5EF4-FFF2-40B4-BE49-F238E27FC236}">
                <a16:creationId xmlns:a16="http://schemas.microsoft.com/office/drawing/2014/main" id="{DE53A735-E1E6-AFE0-8712-A411C8FEC32E}"/>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988631" y="6267745"/>
            <a:ext cx="496171" cy="496171"/>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5">
            <a:extLst>
              <a:ext uri="{FF2B5EF4-FFF2-40B4-BE49-F238E27FC236}">
                <a16:creationId xmlns:a16="http://schemas.microsoft.com/office/drawing/2014/main" id="{21DB5F9F-59E5-D04D-2636-3D3B2D7CFC20}"/>
              </a:ext>
            </a:extLst>
          </p:cNvPr>
          <p:cNvSpPr>
            <a:spLocks noGrp="1"/>
          </p:cNvSpPr>
          <p:nvPr>
            <p:ph type="sldNum" sz="quarter" idx="4"/>
          </p:nvPr>
        </p:nvSpPr>
        <p:spPr>
          <a:xfrm>
            <a:off x="9448800" y="6492875"/>
            <a:ext cx="2743200" cy="365125"/>
          </a:xfrm>
          <a:prstGeom prst="rect">
            <a:avLst/>
          </a:prstGeom>
        </p:spPr>
        <p:txBody>
          <a:bodyPr/>
          <a:lstStyle>
            <a:lvl1pPr algn="r">
              <a:defRPr sz="1200">
                <a:solidFill>
                  <a:schemeClr val="bg1"/>
                </a:solidFill>
              </a:defRPr>
            </a:lvl1pPr>
          </a:lstStyle>
          <a:p>
            <a:fld id="{C27B60B4-C234-47A5-AB8B-9F6E1143F3DA}" type="slidenum">
              <a:rPr lang="en-US" smtClean="0"/>
              <a:pPr/>
              <a:t>‹#›</a:t>
            </a:fld>
            <a:endParaRPr lang="en-US"/>
          </a:p>
        </p:txBody>
      </p:sp>
    </p:spTree>
    <p:extLst>
      <p:ext uri="{BB962C8B-B14F-4D97-AF65-F5344CB8AC3E}">
        <p14:creationId xmlns:p14="http://schemas.microsoft.com/office/powerpoint/2010/main" val="2059495678"/>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accent2">
              <a:lumMod val="60000"/>
              <a:lumOff val="4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171A16-7BB2-0E62-4D8B-56C7015729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FDF98C5-A62B-FB5E-2D70-65B3098A7A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Blue and white text with white text&#10;&#10;Description automatically generated">
            <a:extLst>
              <a:ext uri="{FF2B5EF4-FFF2-40B4-BE49-F238E27FC236}">
                <a16:creationId xmlns:a16="http://schemas.microsoft.com/office/drawing/2014/main" id="{3A231B36-E8C6-4A9E-D46E-5800D7416D4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74309" y="106333"/>
            <a:ext cx="5243382" cy="2334943"/>
          </a:xfrm>
          <a:prstGeom prst="rect">
            <a:avLst/>
          </a:prstGeom>
        </p:spPr>
      </p:pic>
    </p:spTree>
    <p:extLst>
      <p:ext uri="{BB962C8B-B14F-4D97-AF65-F5344CB8AC3E}">
        <p14:creationId xmlns:p14="http://schemas.microsoft.com/office/powerpoint/2010/main" val="1018112164"/>
      </p:ext>
    </p:extLst>
  </p:cSld>
  <p:clrMap bg1="lt1" tx1="dk1" bg2="lt2" tx2="dk2" accent1="accent1" accent2="accent2" accent3="accent3" accent4="accent4" accent5="accent5" accent6="accent6" hlink="hlink" folHlink="folHlink"/>
  <p:sldLayoutIdLst>
    <p:sldLayoutId id="2147483671" r:id="rId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accent2">
              <a:lumMod val="60000"/>
              <a:lumOff val="4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FE82D-2D54-2846-6FF4-A5DD2D6C08E1}"/>
              </a:ext>
            </a:extLst>
          </p:cNvPr>
          <p:cNvSpPr>
            <a:spLocks noGrp="1"/>
          </p:cNvSpPr>
          <p:nvPr>
            <p:ph type="ctrTitle"/>
          </p:nvPr>
        </p:nvSpPr>
        <p:spPr>
          <a:xfrm>
            <a:off x="368490" y="2527540"/>
            <a:ext cx="11409528" cy="1776136"/>
          </a:xfrm>
        </p:spPr>
        <p:txBody>
          <a:bodyPr/>
          <a:lstStyle/>
          <a:p>
            <a:r>
              <a:rPr lang="en-US" dirty="0"/>
              <a:t>Climate Change Effects</a:t>
            </a:r>
          </a:p>
        </p:txBody>
      </p:sp>
      <p:sp>
        <p:nvSpPr>
          <p:cNvPr id="3" name="Subtitle 2">
            <a:extLst>
              <a:ext uri="{FF2B5EF4-FFF2-40B4-BE49-F238E27FC236}">
                <a16:creationId xmlns:a16="http://schemas.microsoft.com/office/drawing/2014/main" id="{87472152-84ED-5695-EAC5-6DBBB473D3E3}"/>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215658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79786" y="-167871"/>
            <a:ext cx="10325816" cy="1325563"/>
          </a:xfrm>
        </p:spPr>
        <p:txBody>
          <a:bodyPr/>
          <a:lstStyle/>
          <a:p>
            <a:pPr algn="ctr"/>
            <a:r>
              <a:rPr lang="en-US" dirty="0"/>
              <a:t>Storms</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628054" y="1157692"/>
            <a:ext cx="5073440" cy="3962255"/>
          </a:xfrm>
        </p:spPr>
        <p:txBody>
          <a:bodyPr>
            <a:normAutofit/>
          </a:bodyPr>
          <a:lstStyle/>
          <a:p>
            <a:pPr marL="0" indent="0">
              <a:buNone/>
            </a:pPr>
            <a:r>
              <a:rPr lang="en-US" dirty="0">
                <a:solidFill>
                  <a:schemeClr val="accent2">
                    <a:lumMod val="40000"/>
                    <a:lumOff val="60000"/>
                  </a:schemeClr>
                </a:solidFill>
              </a:rPr>
              <a:t>Observed trends:</a:t>
            </a:r>
          </a:p>
          <a:p>
            <a:pPr lvl="1"/>
            <a:r>
              <a:rPr lang="en-US" dirty="0"/>
              <a:t>Number of storms and tornadoes relatively the same</a:t>
            </a:r>
          </a:p>
          <a:p>
            <a:pPr lvl="2"/>
            <a:r>
              <a:rPr lang="en-US" dirty="0"/>
              <a:t>More outbreaks of storms</a:t>
            </a:r>
          </a:p>
          <a:p>
            <a:pPr lvl="2"/>
            <a:r>
              <a:rPr lang="en-US" dirty="0"/>
              <a:t>More tornadoes outside of the springtime</a:t>
            </a:r>
          </a:p>
          <a:p>
            <a:pPr lvl="2"/>
            <a:r>
              <a:rPr lang="en-US" dirty="0"/>
              <a:t>Stronger tornadoes</a:t>
            </a:r>
          </a:p>
          <a:p>
            <a:pPr lvl="2"/>
            <a:r>
              <a:rPr lang="en-US" dirty="0"/>
              <a:t>Tornado Alley is moving east</a:t>
            </a:r>
          </a:p>
          <a:p>
            <a:pPr lvl="1"/>
            <a:r>
              <a:rPr lang="en-US" dirty="0"/>
              <a:t>No observable trend in lightning</a:t>
            </a:r>
          </a:p>
        </p:txBody>
      </p:sp>
      <p:sp>
        <p:nvSpPr>
          <p:cNvPr id="8" name="TextBox 7">
            <a:extLst>
              <a:ext uri="{FF2B5EF4-FFF2-40B4-BE49-F238E27FC236}">
                <a16:creationId xmlns:a16="http://schemas.microsoft.com/office/drawing/2014/main" id="{F067B812-1C41-8DAC-215D-7EA5876CFB3C}"/>
              </a:ext>
            </a:extLst>
          </p:cNvPr>
          <p:cNvSpPr txBox="1"/>
          <p:nvPr/>
        </p:nvSpPr>
        <p:spPr>
          <a:xfrm>
            <a:off x="2842940" y="6621009"/>
            <a:ext cx="9355593" cy="246221"/>
          </a:xfrm>
          <a:prstGeom prst="rect">
            <a:avLst/>
          </a:prstGeom>
          <a:noFill/>
        </p:spPr>
        <p:txBody>
          <a:bodyPr wrap="square">
            <a:spAutoFit/>
          </a:bodyPr>
          <a:lstStyle/>
          <a:p>
            <a:pPr algn="r"/>
            <a:r>
              <a:rPr lang="en-US" sz="1000" dirty="0">
                <a:solidFill>
                  <a:schemeClr val="bg1"/>
                </a:solidFill>
              </a:rPr>
              <a:t>Image copyright P. Grady Dixon, Fort Hayes State University. https://survive-a-storm.com/blog/modern-tornado-alley/</a:t>
            </a:r>
          </a:p>
        </p:txBody>
      </p:sp>
      <p:sp>
        <p:nvSpPr>
          <p:cNvPr id="26" name="TextBox 25">
            <a:extLst>
              <a:ext uri="{FF2B5EF4-FFF2-40B4-BE49-F238E27FC236}">
                <a16:creationId xmlns:a16="http://schemas.microsoft.com/office/drawing/2014/main" id="{9ED7B2B9-46B1-6B6C-D502-82451DDAF9A7}"/>
              </a:ext>
            </a:extLst>
          </p:cNvPr>
          <p:cNvSpPr txBox="1"/>
          <p:nvPr/>
        </p:nvSpPr>
        <p:spPr>
          <a:xfrm>
            <a:off x="78378" y="879566"/>
            <a:ext cx="1419496" cy="5339923"/>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pic>
        <p:nvPicPr>
          <p:cNvPr id="4" name="Picture 2" descr="an updated tornado alley map that stretches from the deep south circular, through the midwest">
            <a:extLst>
              <a:ext uri="{FF2B5EF4-FFF2-40B4-BE49-F238E27FC236}">
                <a16:creationId xmlns:a16="http://schemas.microsoft.com/office/drawing/2014/main" id="{D2439D63-046B-AD67-3AE4-F5A0828262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000" r="7536"/>
          <a:stretch/>
        </p:blipFill>
        <p:spPr bwMode="auto">
          <a:xfrm>
            <a:off x="6708027" y="1381452"/>
            <a:ext cx="5483973" cy="356670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3900CAC-9621-2FB6-D743-100039A42510}"/>
              </a:ext>
            </a:extLst>
          </p:cNvPr>
          <p:cNvSpPr txBox="1"/>
          <p:nvPr/>
        </p:nvSpPr>
        <p:spPr>
          <a:xfrm>
            <a:off x="9801225" y="1825808"/>
            <a:ext cx="1605696" cy="646331"/>
          </a:xfrm>
          <a:prstGeom prst="rect">
            <a:avLst/>
          </a:prstGeom>
          <a:solidFill>
            <a:srgbClr val="FFFFFF">
              <a:alpha val="61176"/>
            </a:srgbClr>
          </a:solidFill>
        </p:spPr>
        <p:txBody>
          <a:bodyPr wrap="none" rtlCol="0">
            <a:spAutoFit/>
          </a:bodyPr>
          <a:lstStyle/>
          <a:p>
            <a:pPr algn="ctr"/>
            <a:r>
              <a:rPr lang="en-US" b="1" dirty="0"/>
              <a:t>Tornado Alley</a:t>
            </a:r>
          </a:p>
          <a:p>
            <a:pPr algn="ctr"/>
            <a:r>
              <a:rPr lang="en-US" b="1" dirty="0"/>
              <a:t>1985 – present </a:t>
            </a:r>
          </a:p>
        </p:txBody>
      </p:sp>
      <p:sp>
        <p:nvSpPr>
          <p:cNvPr id="7" name="TextBox 6">
            <a:extLst>
              <a:ext uri="{FF2B5EF4-FFF2-40B4-BE49-F238E27FC236}">
                <a16:creationId xmlns:a16="http://schemas.microsoft.com/office/drawing/2014/main" id="{CE3C016B-12E5-D13B-C96A-49218DFE88AF}"/>
              </a:ext>
            </a:extLst>
          </p:cNvPr>
          <p:cNvSpPr txBox="1"/>
          <p:nvPr/>
        </p:nvSpPr>
        <p:spPr>
          <a:xfrm>
            <a:off x="1628054" y="4640124"/>
            <a:ext cx="10518748" cy="1846659"/>
          </a:xfrm>
          <a:prstGeom prst="rect">
            <a:avLst/>
          </a:prstGeom>
          <a:noFill/>
        </p:spPr>
        <p:txBody>
          <a:bodyPr wrap="square">
            <a:spAutoFit/>
          </a:bodyPr>
          <a:lstStyle/>
          <a:p>
            <a:r>
              <a:rPr lang="en-US" sz="2600" dirty="0">
                <a:solidFill>
                  <a:schemeClr val="accent1">
                    <a:lumMod val="40000"/>
                    <a:lumOff val="60000"/>
                  </a:schemeClr>
                </a:solidFill>
              </a:rPr>
              <a:t>Why it matters:</a:t>
            </a:r>
          </a:p>
          <a:p>
            <a:pPr marL="742950" lvl="1" indent="-285750">
              <a:buFont typeface="Arial" panose="020B0604020202020204" pitchFamily="34" charset="0"/>
              <a:buChar char="•"/>
            </a:pPr>
            <a:r>
              <a:rPr lang="en-US" sz="2200" dirty="0">
                <a:solidFill>
                  <a:schemeClr val="bg1"/>
                </a:solidFill>
              </a:rPr>
              <a:t>Increased extreme cold events, resulting in stress on the electrical grids</a:t>
            </a:r>
          </a:p>
          <a:p>
            <a:pPr marL="742950" lvl="1" indent="-285750">
              <a:buFont typeface="Arial" panose="020B0604020202020204" pitchFamily="34" charset="0"/>
              <a:buChar char="•"/>
            </a:pPr>
            <a:r>
              <a:rPr lang="en-US" sz="2200" dirty="0">
                <a:solidFill>
                  <a:schemeClr val="bg1"/>
                </a:solidFill>
              </a:rPr>
              <a:t>Increased flooding and debris flows</a:t>
            </a:r>
          </a:p>
          <a:p>
            <a:pPr marL="742950" lvl="1" indent="-285750">
              <a:buFont typeface="Arial" panose="020B0604020202020204" pitchFamily="34" charset="0"/>
              <a:buChar char="•"/>
            </a:pPr>
            <a:r>
              <a:rPr lang="en-US" sz="2200" dirty="0">
                <a:solidFill>
                  <a:schemeClr val="bg1"/>
                </a:solidFill>
              </a:rPr>
              <a:t>Changing patterns in storms means new adaptation and mitigation measures are needed</a:t>
            </a:r>
          </a:p>
        </p:txBody>
      </p:sp>
      <p:sp>
        <p:nvSpPr>
          <p:cNvPr id="11" name="TextBox 10">
            <a:extLst>
              <a:ext uri="{FF2B5EF4-FFF2-40B4-BE49-F238E27FC236}">
                <a16:creationId xmlns:a16="http://schemas.microsoft.com/office/drawing/2014/main" id="{3AC92814-A824-FC36-FA89-FDF3FD9DDC6A}"/>
              </a:ext>
            </a:extLst>
          </p:cNvPr>
          <p:cNvSpPr txBox="1"/>
          <p:nvPr/>
        </p:nvSpPr>
        <p:spPr>
          <a:xfrm>
            <a:off x="8537081" y="1440118"/>
            <a:ext cx="1419428" cy="646331"/>
          </a:xfrm>
          <a:prstGeom prst="rect">
            <a:avLst/>
          </a:prstGeom>
          <a:solidFill>
            <a:srgbClr val="FFFFFF">
              <a:alpha val="61176"/>
            </a:srgbClr>
          </a:solidFill>
        </p:spPr>
        <p:txBody>
          <a:bodyPr wrap="none" rtlCol="0">
            <a:spAutoFit/>
          </a:bodyPr>
          <a:lstStyle/>
          <a:p>
            <a:pPr algn="ctr"/>
            <a:r>
              <a:rPr lang="en-US" b="1" dirty="0"/>
              <a:t>Tornado Alley</a:t>
            </a:r>
          </a:p>
          <a:p>
            <a:pPr algn="ctr"/>
            <a:r>
              <a:rPr lang="en-US" b="1" dirty="0"/>
              <a:t>1950 – 1984 </a:t>
            </a:r>
          </a:p>
        </p:txBody>
      </p:sp>
      <p:sp>
        <p:nvSpPr>
          <p:cNvPr id="12" name="Rectangle 11">
            <a:extLst>
              <a:ext uri="{FF2B5EF4-FFF2-40B4-BE49-F238E27FC236}">
                <a16:creationId xmlns:a16="http://schemas.microsoft.com/office/drawing/2014/main" id="{93CEE6F2-AC25-8C31-579B-1FB4ACF681E5}"/>
              </a:ext>
            </a:extLst>
          </p:cNvPr>
          <p:cNvSpPr/>
          <p:nvPr/>
        </p:nvSpPr>
        <p:spPr>
          <a:xfrm>
            <a:off x="8692366" y="2055412"/>
            <a:ext cx="1108859" cy="2335613"/>
          </a:xfrm>
          <a:prstGeom prst="rect">
            <a:avLst/>
          </a:prstGeom>
          <a:noFill/>
          <a:ln w="762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C0B1973-7247-C6EB-9DB6-8E1F95AA2D5D}"/>
              </a:ext>
            </a:extLst>
          </p:cNvPr>
          <p:cNvSpPr/>
          <p:nvPr/>
        </p:nvSpPr>
        <p:spPr>
          <a:xfrm>
            <a:off x="9067800" y="2498012"/>
            <a:ext cx="1915561" cy="2003315"/>
          </a:xfrm>
          <a:prstGeom prst="rect">
            <a:avLst/>
          </a:prstGeom>
          <a:noFill/>
          <a:ln w="762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5498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1000"/>
                                        <p:tgtEl>
                                          <p:spTgt spid="11"/>
                                        </p:tgtEl>
                                      </p:cBhvr>
                                    </p:animEffect>
                                    <p:set>
                                      <p:cBhvr>
                                        <p:cTn id="15" dur="1" fill="hold">
                                          <p:stCondLst>
                                            <p:cond delay="999"/>
                                          </p:stCondLst>
                                        </p:cTn>
                                        <p:tgtEl>
                                          <p:spTgt spid="11"/>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1000"/>
                                        <p:tgtEl>
                                          <p:spTgt spid="12"/>
                                        </p:tgtEl>
                                      </p:cBhvr>
                                    </p:animEffect>
                                    <p:set>
                                      <p:cBhvr>
                                        <p:cTn id="18" dur="1" fill="hold">
                                          <p:stCondLst>
                                            <p:cond delay="999"/>
                                          </p:stCondLst>
                                        </p:cTn>
                                        <p:tgtEl>
                                          <p:spTgt spid="12"/>
                                        </p:tgtEl>
                                        <p:attrNameLst>
                                          <p:attrName>style.visibility</p:attrName>
                                        </p:attrNameLst>
                                      </p:cBhvr>
                                      <p:to>
                                        <p:strVal val="hidden"/>
                                      </p:to>
                                    </p:se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11" grpId="1" animBg="1"/>
      <p:bldP spid="12" grpId="0" animBg="1"/>
      <p:bldP spid="12" grpId="1"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79786" y="-167871"/>
            <a:ext cx="10325816" cy="1325563"/>
          </a:xfrm>
        </p:spPr>
        <p:txBody>
          <a:bodyPr/>
          <a:lstStyle/>
          <a:p>
            <a:pPr algn="ctr"/>
            <a:r>
              <a:rPr lang="en-US" dirty="0"/>
              <a:t>Hurricanes</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685256" y="899180"/>
            <a:ext cx="4325546" cy="5800580"/>
          </a:xfrm>
        </p:spPr>
        <p:txBody>
          <a:bodyPr>
            <a:normAutofit/>
          </a:bodyPr>
          <a:lstStyle/>
          <a:p>
            <a:pPr marL="0" indent="0">
              <a:lnSpc>
                <a:spcPct val="100000"/>
              </a:lnSpc>
              <a:buNone/>
            </a:pPr>
            <a:r>
              <a:rPr lang="en-US" sz="2400" dirty="0">
                <a:solidFill>
                  <a:schemeClr val="accent2">
                    <a:lumMod val="40000"/>
                    <a:lumOff val="60000"/>
                  </a:schemeClr>
                </a:solidFill>
              </a:rPr>
              <a:t>Observed trends:</a:t>
            </a:r>
          </a:p>
          <a:p>
            <a:pPr lvl="1">
              <a:lnSpc>
                <a:spcPct val="100000"/>
              </a:lnSpc>
            </a:pPr>
            <a:r>
              <a:rPr lang="en-US" sz="2000" dirty="0"/>
              <a:t>Increase in frequency of hurricanes in the North Atlantic</a:t>
            </a:r>
          </a:p>
          <a:p>
            <a:pPr lvl="1">
              <a:lnSpc>
                <a:spcPct val="100000"/>
              </a:lnSpc>
            </a:pPr>
            <a:r>
              <a:rPr lang="en-US" sz="2000" dirty="0"/>
              <a:t>No observable trend in frequency of </a:t>
            </a:r>
            <a:r>
              <a:rPr lang="en-US" sz="2000" i="1" dirty="0"/>
              <a:t>landfalling</a:t>
            </a:r>
            <a:r>
              <a:rPr lang="en-US" sz="2000" dirty="0"/>
              <a:t> hurricanes</a:t>
            </a:r>
          </a:p>
          <a:p>
            <a:pPr lvl="1">
              <a:lnSpc>
                <a:spcPct val="100000"/>
              </a:lnSpc>
            </a:pPr>
            <a:r>
              <a:rPr lang="en-US" sz="2000" dirty="0"/>
              <a:t>Hurricanes are intensifying more rapidly, moving more slowly, and moving poleward</a:t>
            </a:r>
          </a:p>
          <a:p>
            <a:pPr marL="0" indent="0">
              <a:lnSpc>
                <a:spcPct val="100000"/>
              </a:lnSpc>
              <a:buNone/>
            </a:pPr>
            <a:r>
              <a:rPr lang="en-US" sz="2400" dirty="0">
                <a:solidFill>
                  <a:schemeClr val="accent2">
                    <a:lumMod val="40000"/>
                    <a:lumOff val="60000"/>
                  </a:schemeClr>
                </a:solidFill>
              </a:rPr>
              <a:t>Why it matters:</a:t>
            </a:r>
          </a:p>
          <a:p>
            <a:pPr lvl="1">
              <a:lnSpc>
                <a:spcPct val="100000"/>
              </a:lnSpc>
            </a:pPr>
            <a:r>
              <a:rPr lang="en-US" sz="2000" dirty="0"/>
              <a:t>Less time to prepare for effects of intense hurricanes increases vulnerability</a:t>
            </a:r>
          </a:p>
          <a:p>
            <a:pPr lvl="1">
              <a:lnSpc>
                <a:spcPct val="100000"/>
              </a:lnSpc>
            </a:pPr>
            <a:r>
              <a:rPr lang="en-US" sz="2000" dirty="0"/>
              <a:t>Affected locations receive increased wind damage, rainfall, flooding, and height of storm surge</a:t>
            </a:r>
          </a:p>
        </p:txBody>
      </p:sp>
      <p:sp>
        <p:nvSpPr>
          <p:cNvPr id="8" name="TextBox 7">
            <a:extLst>
              <a:ext uri="{FF2B5EF4-FFF2-40B4-BE49-F238E27FC236}">
                <a16:creationId xmlns:a16="http://schemas.microsoft.com/office/drawing/2014/main" id="{F067B812-1C41-8DAC-215D-7EA5876CFB3C}"/>
              </a:ext>
            </a:extLst>
          </p:cNvPr>
          <p:cNvSpPr txBox="1"/>
          <p:nvPr/>
        </p:nvSpPr>
        <p:spPr>
          <a:xfrm>
            <a:off x="2842940" y="6621009"/>
            <a:ext cx="9355593" cy="246221"/>
          </a:xfrm>
          <a:prstGeom prst="rect">
            <a:avLst/>
          </a:prstGeom>
          <a:noFill/>
        </p:spPr>
        <p:txBody>
          <a:bodyPr wrap="square">
            <a:spAutoFit/>
          </a:bodyPr>
          <a:lstStyle/>
          <a:p>
            <a:pPr algn="r"/>
            <a:r>
              <a:rPr lang="en-US" sz="1000" dirty="0">
                <a:solidFill>
                  <a:schemeClr val="bg1"/>
                </a:solidFill>
              </a:rPr>
              <a:t>Image copyright NOAA Geophysical Fluid Dynamics Laboratory. https://www.gfdl.noaa.gov/global-warming-and-hurricanes/</a:t>
            </a:r>
          </a:p>
        </p:txBody>
      </p:sp>
      <p:sp>
        <p:nvSpPr>
          <p:cNvPr id="26" name="TextBox 25">
            <a:extLst>
              <a:ext uri="{FF2B5EF4-FFF2-40B4-BE49-F238E27FC236}">
                <a16:creationId xmlns:a16="http://schemas.microsoft.com/office/drawing/2014/main" id="{9ED7B2B9-46B1-6B6C-D502-82451DDAF9A7}"/>
              </a:ext>
            </a:extLst>
          </p:cNvPr>
          <p:cNvSpPr txBox="1"/>
          <p:nvPr/>
        </p:nvSpPr>
        <p:spPr>
          <a:xfrm>
            <a:off x="78378" y="879566"/>
            <a:ext cx="1419496" cy="4755148"/>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Hurricanes</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grpSp>
        <p:nvGrpSpPr>
          <p:cNvPr id="9" name="Group 8">
            <a:extLst>
              <a:ext uri="{FF2B5EF4-FFF2-40B4-BE49-F238E27FC236}">
                <a16:creationId xmlns:a16="http://schemas.microsoft.com/office/drawing/2014/main" id="{E4F9BBE0-EAE4-53AE-68E9-C2752619B461}"/>
              </a:ext>
            </a:extLst>
          </p:cNvPr>
          <p:cNvGrpSpPr/>
          <p:nvPr/>
        </p:nvGrpSpPr>
        <p:grpSpPr>
          <a:xfrm>
            <a:off x="6101758" y="1467722"/>
            <a:ext cx="6011864" cy="3717333"/>
            <a:chOff x="3089273" y="247650"/>
            <a:chExt cx="6011864" cy="3717333"/>
          </a:xfrm>
        </p:grpSpPr>
        <p:pic>
          <p:nvPicPr>
            <p:cNvPr id="4098" name="Picture 2">
              <a:extLst>
                <a:ext uri="{FF2B5EF4-FFF2-40B4-BE49-F238E27FC236}">
                  <a16:creationId xmlns:a16="http://schemas.microsoft.com/office/drawing/2014/main" id="{34D12DF7-EE07-76C9-2DFA-E6E0F8FAD3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7500"/>
            <a:stretch/>
          </p:blipFill>
          <p:spPr bwMode="auto">
            <a:xfrm>
              <a:off x="3089273" y="247650"/>
              <a:ext cx="6011863" cy="29146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D922070E-11A8-B488-28BB-25E1A216FC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3383"/>
            <a:stretch/>
          </p:blipFill>
          <p:spPr bwMode="auto">
            <a:xfrm>
              <a:off x="3089274" y="2825417"/>
              <a:ext cx="6011863" cy="1139566"/>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0" name="Rectangle 9">
            <a:extLst>
              <a:ext uri="{FF2B5EF4-FFF2-40B4-BE49-F238E27FC236}">
                <a16:creationId xmlns:a16="http://schemas.microsoft.com/office/drawing/2014/main" id="{0F991880-353E-D781-5ABC-CDE5713F355D}"/>
              </a:ext>
            </a:extLst>
          </p:cNvPr>
          <p:cNvSpPr/>
          <p:nvPr/>
        </p:nvSpPr>
        <p:spPr>
          <a:xfrm>
            <a:off x="10086975" y="1971675"/>
            <a:ext cx="2026646" cy="1666875"/>
          </a:xfrm>
          <a:prstGeom prst="rect">
            <a:avLst/>
          </a:prstGeom>
          <a:no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80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79786" y="-167871"/>
            <a:ext cx="10512214" cy="1325563"/>
          </a:xfrm>
        </p:spPr>
        <p:txBody>
          <a:bodyPr>
            <a:normAutofit/>
          </a:bodyPr>
          <a:lstStyle/>
          <a:p>
            <a:pPr algn="ctr"/>
            <a:r>
              <a:rPr lang="en-US" sz="3600" dirty="0"/>
              <a:t>Sea Level Rise</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556380" y="752620"/>
            <a:ext cx="10557241" cy="5800580"/>
          </a:xfrm>
        </p:spPr>
        <p:txBody>
          <a:bodyPr>
            <a:normAutofit/>
          </a:bodyPr>
          <a:lstStyle/>
          <a:p>
            <a:pPr marL="0" indent="0">
              <a:buNone/>
            </a:pPr>
            <a:r>
              <a:rPr lang="en-US" sz="2000" dirty="0">
                <a:solidFill>
                  <a:schemeClr val="accent2">
                    <a:lumMod val="40000"/>
                    <a:lumOff val="60000"/>
                  </a:schemeClr>
                </a:solidFill>
              </a:rPr>
              <a:t>Observed trends:</a:t>
            </a:r>
          </a:p>
          <a:p>
            <a:pPr lvl="1"/>
            <a:r>
              <a:rPr lang="en-US" sz="1800" dirty="0"/>
              <a:t>Global average sea level has increased 8–9” since 1880 from ice melt and thermal expansion of the ocean</a:t>
            </a:r>
          </a:p>
          <a:p>
            <a:pPr lvl="1"/>
            <a:r>
              <a:rPr lang="en-US" sz="1800" dirty="0"/>
              <a:t>Rate at which sea level is rising is increasing</a:t>
            </a:r>
          </a:p>
          <a:p>
            <a:pPr lvl="1"/>
            <a:r>
              <a:rPr lang="en-US" sz="1800" dirty="0"/>
              <a:t>Coastal areas with erosion, oil extraction, groundwater pumping have a greater rise</a:t>
            </a:r>
          </a:p>
          <a:p>
            <a:pPr marL="0" indent="0">
              <a:buNone/>
            </a:pPr>
            <a:r>
              <a:rPr lang="en-US" sz="2000" dirty="0">
                <a:solidFill>
                  <a:schemeClr val="accent2">
                    <a:lumMod val="40000"/>
                    <a:lumOff val="60000"/>
                  </a:schemeClr>
                </a:solidFill>
              </a:rPr>
              <a:t>Why it matters:</a:t>
            </a:r>
          </a:p>
          <a:p>
            <a:pPr lvl="1"/>
            <a:r>
              <a:rPr lang="en-US" sz="1800" dirty="0"/>
              <a:t>Increased flooding, shoreline erosion</a:t>
            </a:r>
          </a:p>
          <a:p>
            <a:pPr lvl="1"/>
            <a:r>
              <a:rPr lang="en-US" sz="1800" dirty="0"/>
              <a:t>More intense hazards from hurricanes</a:t>
            </a:r>
          </a:p>
          <a:p>
            <a:pPr lvl="1"/>
            <a:r>
              <a:rPr lang="en-US" sz="1800" dirty="0"/>
              <a:t>Negative effects on infrastructure</a:t>
            </a:r>
          </a:p>
        </p:txBody>
      </p:sp>
      <p:sp>
        <p:nvSpPr>
          <p:cNvPr id="8" name="TextBox 7">
            <a:extLst>
              <a:ext uri="{FF2B5EF4-FFF2-40B4-BE49-F238E27FC236}">
                <a16:creationId xmlns:a16="http://schemas.microsoft.com/office/drawing/2014/main" id="{F067B812-1C41-8DAC-215D-7EA5876CFB3C}"/>
              </a:ext>
            </a:extLst>
          </p:cNvPr>
          <p:cNvSpPr txBox="1"/>
          <p:nvPr/>
        </p:nvSpPr>
        <p:spPr>
          <a:xfrm>
            <a:off x="2836407" y="6426134"/>
            <a:ext cx="9355593" cy="400110"/>
          </a:xfrm>
          <a:prstGeom prst="rect">
            <a:avLst/>
          </a:prstGeom>
          <a:noFill/>
        </p:spPr>
        <p:txBody>
          <a:bodyPr wrap="square">
            <a:spAutoFit/>
          </a:bodyPr>
          <a:lstStyle/>
          <a:p>
            <a:pPr algn="r"/>
            <a:r>
              <a:rPr lang="en-US" sz="1000" baseline="30000" dirty="0">
                <a:solidFill>
                  <a:schemeClr val="bg1"/>
                </a:solidFill>
              </a:rPr>
              <a:t>1</a:t>
            </a:r>
            <a:r>
              <a:rPr lang="en-US" sz="1000" dirty="0">
                <a:solidFill>
                  <a:schemeClr val="bg1"/>
                </a:solidFill>
              </a:rPr>
              <a:t>Image copyright NASA’s Goddard Space Flight Center. https://climate.nasa.gov/vital-signs/sea-level/</a:t>
            </a:r>
          </a:p>
          <a:p>
            <a:pPr algn="r"/>
            <a:r>
              <a:rPr lang="en-US" sz="1000" baseline="30000" dirty="0">
                <a:solidFill>
                  <a:schemeClr val="bg1"/>
                </a:solidFill>
              </a:rPr>
              <a:t>2</a:t>
            </a:r>
            <a:r>
              <a:rPr lang="en-US" sz="1000" dirty="0">
                <a:solidFill>
                  <a:schemeClr val="bg1"/>
                </a:solidFill>
              </a:rPr>
              <a:t>Image copyright NOAA’s Office for Coastal Management. https://coast.noaa.gov/slr/</a:t>
            </a:r>
          </a:p>
        </p:txBody>
      </p:sp>
      <p:sp>
        <p:nvSpPr>
          <p:cNvPr id="26" name="TextBox 25">
            <a:extLst>
              <a:ext uri="{FF2B5EF4-FFF2-40B4-BE49-F238E27FC236}">
                <a16:creationId xmlns:a16="http://schemas.microsoft.com/office/drawing/2014/main" id="{9ED7B2B9-46B1-6B6C-D502-82451DDAF9A7}"/>
              </a:ext>
            </a:extLst>
          </p:cNvPr>
          <p:cNvSpPr txBox="1"/>
          <p:nvPr/>
        </p:nvSpPr>
        <p:spPr>
          <a:xfrm>
            <a:off x="78378" y="879566"/>
            <a:ext cx="1419496" cy="5339923"/>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grpSp>
        <p:nvGrpSpPr>
          <p:cNvPr id="11" name="Group 10">
            <a:extLst>
              <a:ext uri="{FF2B5EF4-FFF2-40B4-BE49-F238E27FC236}">
                <a16:creationId xmlns:a16="http://schemas.microsoft.com/office/drawing/2014/main" id="{716E5B2A-6294-78F8-2D06-DDB09FB6A9E6}"/>
              </a:ext>
            </a:extLst>
          </p:cNvPr>
          <p:cNvGrpSpPr>
            <a:grpSpLocks noChangeAspect="1"/>
          </p:cNvGrpSpPr>
          <p:nvPr/>
        </p:nvGrpSpPr>
        <p:grpSpPr>
          <a:xfrm>
            <a:off x="1861437" y="3472583"/>
            <a:ext cx="4714815" cy="3141357"/>
            <a:chOff x="6729405" y="1291042"/>
            <a:chExt cx="5081595" cy="3385733"/>
          </a:xfrm>
        </p:grpSpPr>
        <p:pic>
          <p:nvPicPr>
            <p:cNvPr id="7" name="Picture 6">
              <a:extLst>
                <a:ext uri="{FF2B5EF4-FFF2-40B4-BE49-F238E27FC236}">
                  <a16:creationId xmlns:a16="http://schemas.microsoft.com/office/drawing/2014/main" id="{6516D342-195F-E02E-4D2E-0CE688FCCA6C}"/>
                </a:ext>
              </a:extLst>
            </p:cNvPr>
            <p:cNvPicPr>
              <a:picLocks noChangeAspect="1"/>
            </p:cNvPicPr>
            <p:nvPr/>
          </p:nvPicPr>
          <p:blipFill>
            <a:blip r:embed="rId3"/>
            <a:stretch>
              <a:fillRect/>
            </a:stretch>
          </p:blipFill>
          <p:spPr>
            <a:xfrm>
              <a:off x="6729405" y="1498023"/>
              <a:ext cx="5081595" cy="3178752"/>
            </a:xfrm>
            <a:prstGeom prst="rect">
              <a:avLst/>
            </a:prstGeom>
          </p:spPr>
        </p:pic>
        <p:sp>
          <p:nvSpPr>
            <p:cNvPr id="10" name="TextBox 9">
              <a:extLst>
                <a:ext uri="{FF2B5EF4-FFF2-40B4-BE49-F238E27FC236}">
                  <a16:creationId xmlns:a16="http://schemas.microsoft.com/office/drawing/2014/main" id="{7DD9C046-AD79-D6C1-308D-D0256B99B9F6}"/>
                </a:ext>
              </a:extLst>
            </p:cNvPr>
            <p:cNvSpPr txBox="1"/>
            <p:nvPr/>
          </p:nvSpPr>
          <p:spPr>
            <a:xfrm>
              <a:off x="6729405" y="1291042"/>
              <a:ext cx="5081595" cy="369332"/>
            </a:xfrm>
            <a:prstGeom prst="rect">
              <a:avLst/>
            </a:prstGeom>
            <a:solidFill>
              <a:srgbClr val="FFFFFF"/>
            </a:solidFill>
            <a:ln>
              <a:noFill/>
            </a:ln>
          </p:spPr>
          <p:txBody>
            <a:bodyPr wrap="square" rtlCol="0">
              <a:spAutoFit/>
            </a:bodyPr>
            <a:lstStyle/>
            <a:p>
              <a:pPr algn="ctr"/>
              <a:r>
                <a:rPr lang="en-US" b="1" dirty="0"/>
                <a:t>Sea Level Rise 1993 – Present</a:t>
              </a:r>
              <a:r>
                <a:rPr lang="en-US" b="1" baseline="30000" dirty="0"/>
                <a:t>1</a:t>
              </a:r>
            </a:p>
          </p:txBody>
        </p:sp>
      </p:grpSp>
      <p:grpSp>
        <p:nvGrpSpPr>
          <p:cNvPr id="15" name="Group 14">
            <a:extLst>
              <a:ext uri="{FF2B5EF4-FFF2-40B4-BE49-F238E27FC236}">
                <a16:creationId xmlns:a16="http://schemas.microsoft.com/office/drawing/2014/main" id="{C4FA93CD-0D24-55BD-8050-FFE5EE1BA533}"/>
              </a:ext>
            </a:extLst>
          </p:cNvPr>
          <p:cNvGrpSpPr>
            <a:grpSpLocks noChangeAspect="1"/>
          </p:cNvGrpSpPr>
          <p:nvPr/>
        </p:nvGrpSpPr>
        <p:grpSpPr>
          <a:xfrm>
            <a:off x="6822801" y="2078183"/>
            <a:ext cx="5023850" cy="4222998"/>
            <a:chOff x="6822801" y="2078183"/>
            <a:chExt cx="5023850" cy="4222998"/>
          </a:xfrm>
        </p:grpSpPr>
        <p:pic>
          <p:nvPicPr>
            <p:cNvPr id="13" name="Picture 12">
              <a:extLst>
                <a:ext uri="{FF2B5EF4-FFF2-40B4-BE49-F238E27FC236}">
                  <a16:creationId xmlns:a16="http://schemas.microsoft.com/office/drawing/2014/main" id="{3D03918B-C260-DEAC-FA50-F25ABE611238}"/>
                </a:ext>
              </a:extLst>
            </p:cNvPr>
            <p:cNvPicPr>
              <a:picLocks noChangeAspect="1"/>
            </p:cNvPicPr>
            <p:nvPr/>
          </p:nvPicPr>
          <p:blipFill>
            <a:blip r:embed="rId4"/>
            <a:stretch>
              <a:fillRect/>
            </a:stretch>
          </p:blipFill>
          <p:spPr>
            <a:xfrm>
              <a:off x="6881308" y="2078183"/>
              <a:ext cx="4965343" cy="4222998"/>
            </a:xfrm>
            <a:prstGeom prst="rect">
              <a:avLst/>
            </a:prstGeom>
          </p:spPr>
        </p:pic>
        <p:sp>
          <p:nvSpPr>
            <p:cNvPr id="14" name="TextBox 13">
              <a:extLst>
                <a:ext uri="{FF2B5EF4-FFF2-40B4-BE49-F238E27FC236}">
                  <a16:creationId xmlns:a16="http://schemas.microsoft.com/office/drawing/2014/main" id="{6A5BB531-932B-7FBC-68C6-B9A7B216CD6D}"/>
                </a:ext>
              </a:extLst>
            </p:cNvPr>
            <p:cNvSpPr txBox="1"/>
            <p:nvPr/>
          </p:nvSpPr>
          <p:spPr>
            <a:xfrm>
              <a:off x="6822801" y="2087992"/>
              <a:ext cx="4054749" cy="646331"/>
            </a:xfrm>
            <a:prstGeom prst="rect">
              <a:avLst/>
            </a:prstGeom>
            <a:noFill/>
          </p:spPr>
          <p:txBody>
            <a:bodyPr wrap="square" rtlCol="0">
              <a:spAutoFit/>
            </a:bodyPr>
            <a:lstStyle/>
            <a:p>
              <a:pPr algn="ctr"/>
              <a:r>
                <a:rPr lang="en-US" b="1" dirty="0">
                  <a:solidFill>
                    <a:schemeClr val="bg1"/>
                  </a:solidFill>
                </a:rPr>
                <a:t>Current areas experiencing inundation from sea level rise</a:t>
              </a:r>
              <a:r>
                <a:rPr lang="en-US" b="1" baseline="30000" dirty="0">
                  <a:solidFill>
                    <a:schemeClr val="bg1"/>
                  </a:solidFill>
                </a:rPr>
                <a:t>2</a:t>
              </a:r>
            </a:p>
          </p:txBody>
        </p:sp>
      </p:grpSp>
    </p:spTree>
    <p:extLst>
      <p:ext uri="{BB962C8B-B14F-4D97-AF65-F5344CB8AC3E}">
        <p14:creationId xmlns:p14="http://schemas.microsoft.com/office/powerpoint/2010/main" val="811565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37950" y="0"/>
            <a:ext cx="10325816" cy="1325563"/>
          </a:xfrm>
        </p:spPr>
        <p:txBody>
          <a:bodyPr>
            <a:normAutofit/>
          </a:bodyPr>
          <a:lstStyle/>
          <a:p>
            <a:pPr algn="ctr"/>
            <a:r>
              <a:rPr lang="en-US" sz="3600" dirty="0"/>
              <a:t>Infectious Diseases</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637950" y="1057420"/>
            <a:ext cx="3511340" cy="5800580"/>
          </a:xfrm>
        </p:spPr>
        <p:txBody>
          <a:bodyPr>
            <a:normAutofit/>
          </a:bodyPr>
          <a:lstStyle/>
          <a:p>
            <a:pPr marL="0" indent="0">
              <a:lnSpc>
                <a:spcPct val="100000"/>
              </a:lnSpc>
              <a:buNone/>
            </a:pPr>
            <a:r>
              <a:rPr lang="en-US" sz="2400" dirty="0">
                <a:solidFill>
                  <a:schemeClr val="accent2">
                    <a:lumMod val="40000"/>
                    <a:lumOff val="60000"/>
                  </a:schemeClr>
                </a:solidFill>
              </a:rPr>
              <a:t>Observed trends:</a:t>
            </a:r>
          </a:p>
          <a:p>
            <a:pPr lvl="1">
              <a:lnSpc>
                <a:spcPct val="100000"/>
              </a:lnSpc>
            </a:pPr>
            <a:r>
              <a:rPr lang="en-US" sz="2000" dirty="0"/>
              <a:t>Infectious diseases, such as West Nile, meningoencephalitis, valley fever, and Lyme, becoming more common</a:t>
            </a:r>
          </a:p>
          <a:p>
            <a:pPr lvl="2">
              <a:lnSpc>
                <a:spcPct val="100000"/>
              </a:lnSpc>
            </a:pPr>
            <a:r>
              <a:rPr lang="en-US" sz="1600" dirty="0"/>
              <a:t>Ranges expanding as climate warms and creates new habitats for vectors</a:t>
            </a:r>
          </a:p>
          <a:p>
            <a:pPr lvl="2">
              <a:lnSpc>
                <a:spcPct val="100000"/>
              </a:lnSpc>
            </a:pPr>
            <a:r>
              <a:rPr lang="en-US" sz="1600" dirty="0"/>
              <a:t>Vector seasons lengthening</a:t>
            </a:r>
          </a:p>
          <a:p>
            <a:pPr marL="0" indent="0">
              <a:lnSpc>
                <a:spcPct val="100000"/>
              </a:lnSpc>
              <a:buNone/>
            </a:pPr>
            <a:r>
              <a:rPr lang="en-US" sz="2400" dirty="0">
                <a:solidFill>
                  <a:schemeClr val="accent2">
                    <a:lumMod val="40000"/>
                    <a:lumOff val="60000"/>
                  </a:schemeClr>
                </a:solidFill>
              </a:rPr>
              <a:t>Why it matters:</a:t>
            </a:r>
          </a:p>
          <a:p>
            <a:pPr lvl="1">
              <a:lnSpc>
                <a:spcPct val="100000"/>
              </a:lnSpc>
            </a:pPr>
            <a:r>
              <a:rPr lang="en-US" sz="2000" dirty="0"/>
              <a:t>Threats to human health and other vulnerable species</a:t>
            </a:r>
          </a:p>
          <a:p>
            <a:pPr lvl="1">
              <a:lnSpc>
                <a:spcPct val="100000"/>
              </a:lnSpc>
            </a:pPr>
            <a:r>
              <a:rPr lang="en-US" sz="2000" dirty="0"/>
              <a:t>Increase morbidity and mortality</a:t>
            </a:r>
          </a:p>
        </p:txBody>
      </p:sp>
      <p:sp>
        <p:nvSpPr>
          <p:cNvPr id="26" name="TextBox 25">
            <a:extLst>
              <a:ext uri="{FF2B5EF4-FFF2-40B4-BE49-F238E27FC236}">
                <a16:creationId xmlns:a16="http://schemas.microsoft.com/office/drawing/2014/main" id="{9ED7B2B9-46B1-6B6C-D502-82451DDAF9A7}"/>
              </a:ext>
            </a:extLst>
          </p:cNvPr>
          <p:cNvSpPr txBox="1"/>
          <p:nvPr/>
        </p:nvSpPr>
        <p:spPr>
          <a:xfrm>
            <a:off x="78378" y="879566"/>
            <a:ext cx="1419496" cy="5339923"/>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pic>
        <p:nvPicPr>
          <p:cNvPr id="5" name="Picture 4">
            <a:extLst>
              <a:ext uri="{FF2B5EF4-FFF2-40B4-BE49-F238E27FC236}">
                <a16:creationId xmlns:a16="http://schemas.microsoft.com/office/drawing/2014/main" id="{7434C072-65F5-1FDC-F184-1D2137A3FE83}"/>
              </a:ext>
            </a:extLst>
          </p:cNvPr>
          <p:cNvPicPr>
            <a:picLocks noChangeAspect="1"/>
          </p:cNvPicPr>
          <p:nvPr/>
        </p:nvPicPr>
        <p:blipFill rotWithShape="1">
          <a:blip r:embed="rId3"/>
          <a:srcRect l="9327"/>
          <a:stretch/>
        </p:blipFill>
        <p:spPr>
          <a:xfrm>
            <a:off x="5289367" y="1446527"/>
            <a:ext cx="6902633" cy="4300733"/>
          </a:xfrm>
          <a:prstGeom prst="rect">
            <a:avLst/>
          </a:prstGeom>
        </p:spPr>
      </p:pic>
      <p:sp>
        <p:nvSpPr>
          <p:cNvPr id="6" name="TextBox 5">
            <a:extLst>
              <a:ext uri="{FF2B5EF4-FFF2-40B4-BE49-F238E27FC236}">
                <a16:creationId xmlns:a16="http://schemas.microsoft.com/office/drawing/2014/main" id="{B0B61170-D42C-E732-6D81-E00F54C52CF8}"/>
              </a:ext>
            </a:extLst>
          </p:cNvPr>
          <p:cNvSpPr txBox="1"/>
          <p:nvPr/>
        </p:nvSpPr>
        <p:spPr>
          <a:xfrm>
            <a:off x="6096001" y="6611780"/>
            <a:ext cx="6078992" cy="246220"/>
          </a:xfrm>
          <a:prstGeom prst="rect">
            <a:avLst/>
          </a:prstGeom>
          <a:noFill/>
        </p:spPr>
        <p:txBody>
          <a:bodyPr wrap="square">
            <a:spAutoFit/>
          </a:bodyPr>
          <a:lstStyle/>
          <a:p>
            <a:pPr algn="r"/>
            <a:r>
              <a:rPr lang="en-US" sz="1000" dirty="0">
                <a:solidFill>
                  <a:schemeClr val="bg1"/>
                </a:solidFill>
              </a:rPr>
              <a:t>Image copyright U.S. Global Change Research Program. https://nca2023.globalchange.gov/chapter/15/</a:t>
            </a:r>
          </a:p>
        </p:txBody>
      </p:sp>
    </p:spTree>
    <p:extLst>
      <p:ext uri="{BB962C8B-B14F-4D97-AF65-F5344CB8AC3E}">
        <p14:creationId xmlns:p14="http://schemas.microsoft.com/office/powerpoint/2010/main" val="1288927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60737" y="-199458"/>
            <a:ext cx="10325816" cy="1325563"/>
          </a:xfrm>
        </p:spPr>
        <p:txBody>
          <a:bodyPr>
            <a:normAutofit/>
          </a:bodyPr>
          <a:lstStyle/>
          <a:p>
            <a:pPr algn="ctr"/>
            <a:r>
              <a:rPr lang="en-US" sz="3600" dirty="0"/>
              <a:t>Carbon Sinks</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793020" y="1040380"/>
            <a:ext cx="4226745" cy="5800580"/>
          </a:xfrm>
        </p:spPr>
        <p:txBody>
          <a:bodyPr>
            <a:normAutofit/>
          </a:bodyPr>
          <a:lstStyle/>
          <a:p>
            <a:pPr marL="0" indent="0">
              <a:lnSpc>
                <a:spcPct val="100000"/>
              </a:lnSpc>
              <a:buNone/>
            </a:pPr>
            <a:r>
              <a:rPr lang="en-US" sz="2400" dirty="0">
                <a:solidFill>
                  <a:schemeClr val="accent2">
                    <a:lumMod val="40000"/>
                    <a:lumOff val="60000"/>
                  </a:schemeClr>
                </a:solidFill>
              </a:rPr>
              <a:t>Observed trends:</a:t>
            </a:r>
          </a:p>
          <a:p>
            <a:pPr lvl="1">
              <a:lnSpc>
                <a:spcPct val="100000"/>
              </a:lnSpc>
            </a:pPr>
            <a:r>
              <a:rPr lang="en-US" sz="2000" dirty="0"/>
              <a:t>Warmer oceans hold less CO</a:t>
            </a:r>
            <a:r>
              <a:rPr lang="en-US" sz="2000" baseline="-25000" dirty="0"/>
              <a:t>2</a:t>
            </a:r>
            <a:r>
              <a:rPr lang="en-US" sz="2000" dirty="0"/>
              <a:t> </a:t>
            </a:r>
          </a:p>
          <a:p>
            <a:pPr lvl="1">
              <a:lnSpc>
                <a:spcPct val="100000"/>
              </a:lnSpc>
            </a:pPr>
            <a:r>
              <a:rPr lang="en-US" sz="2000" dirty="0"/>
              <a:t>Land cover change that results in removing and altering the biosphere leads to less CO</a:t>
            </a:r>
            <a:r>
              <a:rPr lang="en-US" sz="2000" baseline="-25000" dirty="0"/>
              <a:t>2</a:t>
            </a:r>
            <a:r>
              <a:rPr lang="en-US" sz="2000" dirty="0"/>
              <a:t> stored in vegetation </a:t>
            </a:r>
          </a:p>
          <a:p>
            <a:pPr lvl="1">
              <a:lnSpc>
                <a:spcPct val="100000"/>
              </a:lnSpc>
            </a:pPr>
            <a:r>
              <a:rPr lang="en-US" sz="2000" dirty="0"/>
              <a:t>Melting of permafrost releases stored greenhouse gases</a:t>
            </a:r>
          </a:p>
          <a:p>
            <a:pPr marL="0" indent="0">
              <a:lnSpc>
                <a:spcPct val="100000"/>
              </a:lnSpc>
              <a:buNone/>
            </a:pPr>
            <a:r>
              <a:rPr lang="en-US" sz="2400" dirty="0">
                <a:solidFill>
                  <a:schemeClr val="accent2">
                    <a:lumMod val="40000"/>
                    <a:lumOff val="60000"/>
                  </a:schemeClr>
                </a:solidFill>
              </a:rPr>
              <a:t>Why it matters:</a:t>
            </a:r>
          </a:p>
          <a:p>
            <a:pPr lvl="1">
              <a:lnSpc>
                <a:spcPct val="100000"/>
              </a:lnSpc>
            </a:pPr>
            <a:r>
              <a:rPr lang="en-US" sz="2000" dirty="0"/>
              <a:t>Reduced carbon sinks result in increased greenhouse gases in the atmosphere and increased global warming</a:t>
            </a:r>
          </a:p>
        </p:txBody>
      </p:sp>
      <p:sp>
        <p:nvSpPr>
          <p:cNvPr id="26" name="TextBox 25">
            <a:extLst>
              <a:ext uri="{FF2B5EF4-FFF2-40B4-BE49-F238E27FC236}">
                <a16:creationId xmlns:a16="http://schemas.microsoft.com/office/drawing/2014/main" id="{9ED7B2B9-46B1-6B6C-D502-82451DDAF9A7}"/>
              </a:ext>
            </a:extLst>
          </p:cNvPr>
          <p:cNvSpPr txBox="1"/>
          <p:nvPr/>
        </p:nvSpPr>
        <p:spPr>
          <a:xfrm>
            <a:off x="78378" y="879566"/>
            <a:ext cx="1419496" cy="5339923"/>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Carbon sinks</a:t>
            </a: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sp>
        <p:nvSpPr>
          <p:cNvPr id="6" name="TextBox 5">
            <a:extLst>
              <a:ext uri="{FF2B5EF4-FFF2-40B4-BE49-F238E27FC236}">
                <a16:creationId xmlns:a16="http://schemas.microsoft.com/office/drawing/2014/main" id="{B0B61170-D42C-E732-6D81-E00F54C52CF8}"/>
              </a:ext>
            </a:extLst>
          </p:cNvPr>
          <p:cNvSpPr txBox="1"/>
          <p:nvPr/>
        </p:nvSpPr>
        <p:spPr>
          <a:xfrm>
            <a:off x="3219450" y="6611780"/>
            <a:ext cx="8955543" cy="246221"/>
          </a:xfrm>
          <a:prstGeom prst="rect">
            <a:avLst/>
          </a:prstGeom>
          <a:noFill/>
        </p:spPr>
        <p:txBody>
          <a:bodyPr wrap="square">
            <a:spAutoFit/>
          </a:bodyPr>
          <a:lstStyle/>
          <a:p>
            <a:pPr algn="r"/>
            <a:r>
              <a:rPr lang="en-US" sz="1000" dirty="0">
                <a:solidFill>
                  <a:schemeClr val="bg1"/>
                </a:solidFill>
              </a:rPr>
              <a:t>Image modified from United Nations Environment </a:t>
            </a:r>
            <a:r>
              <a:rPr lang="en-US" sz="1000" dirty="0" err="1">
                <a:solidFill>
                  <a:schemeClr val="bg1"/>
                </a:solidFill>
              </a:rPr>
              <a:t>Programme</a:t>
            </a:r>
            <a:r>
              <a:rPr lang="en-US" sz="1000" dirty="0">
                <a:solidFill>
                  <a:schemeClr val="bg1"/>
                </a:solidFill>
              </a:rPr>
              <a:t>, Global Environmental Alert Service. https://na.unep.net/geas/newsletter/Mar_11.html</a:t>
            </a:r>
          </a:p>
        </p:txBody>
      </p:sp>
      <p:pic>
        <p:nvPicPr>
          <p:cNvPr id="5122" name="Picture 2">
            <a:extLst>
              <a:ext uri="{FF2B5EF4-FFF2-40B4-BE49-F238E27FC236}">
                <a16:creationId xmlns:a16="http://schemas.microsoft.com/office/drawing/2014/main" id="{2CA9ADD0-8CF8-9652-66A4-18B2D41666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527" t="12770" r="37387"/>
          <a:stretch/>
        </p:blipFill>
        <p:spPr bwMode="auto">
          <a:xfrm>
            <a:off x="8208001" y="1657349"/>
            <a:ext cx="1829284" cy="46196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5B9D68F-3275-F86B-5DE4-3B5CB22A1874}"/>
              </a:ext>
            </a:extLst>
          </p:cNvPr>
          <p:cNvSpPr txBox="1"/>
          <p:nvPr/>
        </p:nvSpPr>
        <p:spPr>
          <a:xfrm>
            <a:off x="6609926" y="981075"/>
            <a:ext cx="1362499" cy="830997"/>
          </a:xfrm>
          <a:prstGeom prst="rect">
            <a:avLst/>
          </a:prstGeom>
          <a:solidFill>
            <a:schemeClr val="tx1"/>
          </a:solidFill>
          <a:ln>
            <a:solidFill>
              <a:schemeClr val="tx1"/>
            </a:solidFill>
          </a:ln>
        </p:spPr>
        <p:txBody>
          <a:bodyPr wrap="square" rtlCol="0">
            <a:spAutoFit/>
          </a:bodyPr>
          <a:lstStyle/>
          <a:p>
            <a:pPr algn="ctr"/>
            <a:r>
              <a:rPr lang="en-US" sz="1600" b="1" dirty="0">
                <a:solidFill>
                  <a:schemeClr val="bg1"/>
                </a:solidFill>
              </a:rPr>
              <a:t>Surface temperature increases</a:t>
            </a:r>
          </a:p>
        </p:txBody>
      </p:sp>
      <p:sp>
        <p:nvSpPr>
          <p:cNvPr id="7" name="TextBox 6">
            <a:extLst>
              <a:ext uri="{FF2B5EF4-FFF2-40B4-BE49-F238E27FC236}">
                <a16:creationId xmlns:a16="http://schemas.microsoft.com/office/drawing/2014/main" id="{3BAB8743-0487-AAB7-A673-8FBA0685909B}"/>
              </a:ext>
            </a:extLst>
          </p:cNvPr>
          <p:cNvSpPr txBox="1"/>
          <p:nvPr/>
        </p:nvSpPr>
        <p:spPr>
          <a:xfrm>
            <a:off x="10455444" y="820166"/>
            <a:ext cx="1446189" cy="1077218"/>
          </a:xfrm>
          <a:prstGeom prst="rect">
            <a:avLst/>
          </a:prstGeom>
          <a:solidFill>
            <a:schemeClr val="tx1"/>
          </a:solidFill>
          <a:ln>
            <a:solidFill>
              <a:schemeClr val="tx1"/>
            </a:solidFill>
          </a:ln>
        </p:spPr>
        <p:txBody>
          <a:bodyPr wrap="square" rtlCol="0">
            <a:spAutoFit/>
          </a:bodyPr>
          <a:lstStyle/>
          <a:p>
            <a:pPr algn="ctr"/>
            <a:r>
              <a:rPr lang="en-US" sz="1600" b="1" dirty="0">
                <a:solidFill>
                  <a:schemeClr val="bg1"/>
                </a:solidFill>
              </a:rPr>
              <a:t>Greenhouse gases released into atmosphere</a:t>
            </a:r>
          </a:p>
        </p:txBody>
      </p:sp>
      <p:sp>
        <p:nvSpPr>
          <p:cNvPr id="8" name="TextBox 7">
            <a:extLst>
              <a:ext uri="{FF2B5EF4-FFF2-40B4-BE49-F238E27FC236}">
                <a16:creationId xmlns:a16="http://schemas.microsoft.com/office/drawing/2014/main" id="{8508E50E-2DB7-4097-25CF-034067BD8468}"/>
              </a:ext>
            </a:extLst>
          </p:cNvPr>
          <p:cNvSpPr txBox="1"/>
          <p:nvPr/>
        </p:nvSpPr>
        <p:spPr>
          <a:xfrm>
            <a:off x="10554050" y="3834599"/>
            <a:ext cx="1135212" cy="1077218"/>
          </a:xfrm>
          <a:prstGeom prst="rect">
            <a:avLst/>
          </a:prstGeom>
          <a:solidFill>
            <a:schemeClr val="tx1"/>
          </a:solidFill>
          <a:ln>
            <a:solidFill>
              <a:schemeClr val="tx1"/>
            </a:solidFill>
          </a:ln>
        </p:spPr>
        <p:txBody>
          <a:bodyPr wrap="square" rtlCol="0">
            <a:spAutoFit/>
          </a:bodyPr>
          <a:lstStyle/>
          <a:p>
            <a:pPr algn="ctr"/>
            <a:r>
              <a:rPr lang="en-US" sz="1600" b="1" dirty="0">
                <a:solidFill>
                  <a:schemeClr val="bg1"/>
                </a:solidFill>
              </a:rPr>
              <a:t>Permafrost carbon thaws and decays</a:t>
            </a:r>
          </a:p>
        </p:txBody>
      </p:sp>
      <p:sp>
        <p:nvSpPr>
          <p:cNvPr id="9" name="TextBox 8">
            <a:extLst>
              <a:ext uri="{FF2B5EF4-FFF2-40B4-BE49-F238E27FC236}">
                <a16:creationId xmlns:a16="http://schemas.microsoft.com/office/drawing/2014/main" id="{2BBF0CC4-6590-8789-816B-22DE1237C090}"/>
              </a:ext>
            </a:extLst>
          </p:cNvPr>
          <p:cNvSpPr txBox="1"/>
          <p:nvPr/>
        </p:nvSpPr>
        <p:spPr>
          <a:xfrm>
            <a:off x="6823645" y="3957709"/>
            <a:ext cx="980137" cy="830997"/>
          </a:xfrm>
          <a:prstGeom prst="rect">
            <a:avLst/>
          </a:prstGeom>
          <a:solidFill>
            <a:schemeClr val="tx1"/>
          </a:solidFill>
          <a:ln>
            <a:solidFill>
              <a:schemeClr val="tx1"/>
            </a:solidFill>
          </a:ln>
        </p:spPr>
        <p:txBody>
          <a:bodyPr wrap="square" rtlCol="0">
            <a:spAutoFit/>
          </a:bodyPr>
          <a:lstStyle/>
          <a:p>
            <a:pPr algn="ctr"/>
            <a:r>
              <a:rPr lang="en-US" sz="1600" b="1" dirty="0">
                <a:solidFill>
                  <a:schemeClr val="bg1"/>
                </a:solidFill>
              </a:rPr>
              <a:t>Organic soil deepens</a:t>
            </a:r>
          </a:p>
        </p:txBody>
      </p:sp>
      <p:cxnSp>
        <p:nvCxnSpPr>
          <p:cNvPr id="11" name="Straight Arrow Connector 10">
            <a:extLst>
              <a:ext uri="{FF2B5EF4-FFF2-40B4-BE49-F238E27FC236}">
                <a16:creationId xmlns:a16="http://schemas.microsoft.com/office/drawing/2014/main" id="{4AA3414B-3496-1877-DEAC-123C28B9EE83}"/>
              </a:ext>
            </a:extLst>
          </p:cNvPr>
          <p:cNvCxnSpPr>
            <a:cxnSpLocks/>
          </p:cNvCxnSpPr>
          <p:nvPr/>
        </p:nvCxnSpPr>
        <p:spPr>
          <a:xfrm>
            <a:off x="9896475" y="4305300"/>
            <a:ext cx="724706" cy="0"/>
          </a:xfrm>
          <a:prstGeom prst="straightConnector1">
            <a:avLst/>
          </a:prstGeom>
          <a:ln w="57150">
            <a:solidFill>
              <a:srgbClr val="FFC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CCB4CD2-F7A7-DFE6-3B5A-2F79994ECA38}"/>
              </a:ext>
            </a:extLst>
          </p:cNvPr>
          <p:cNvCxnSpPr>
            <a:cxnSpLocks/>
          </p:cNvCxnSpPr>
          <p:nvPr/>
        </p:nvCxnSpPr>
        <p:spPr>
          <a:xfrm flipV="1">
            <a:off x="11121656" y="1897384"/>
            <a:ext cx="0" cy="1937215"/>
          </a:xfrm>
          <a:prstGeom prst="straightConnector1">
            <a:avLst/>
          </a:prstGeom>
          <a:ln w="57150">
            <a:solidFill>
              <a:srgbClr val="FFC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62BBC81-6BC2-B38A-0F9B-8055277B030A}"/>
              </a:ext>
            </a:extLst>
          </p:cNvPr>
          <p:cNvCxnSpPr/>
          <p:nvPr/>
        </p:nvCxnSpPr>
        <p:spPr>
          <a:xfrm flipH="1">
            <a:off x="7972425" y="1247775"/>
            <a:ext cx="2558838" cy="0"/>
          </a:xfrm>
          <a:prstGeom prst="straightConnector1">
            <a:avLst/>
          </a:prstGeom>
          <a:ln w="57150">
            <a:solidFill>
              <a:srgbClr val="FFC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CDD48B6-A4E7-9C93-8748-9175BCDC2C5C}"/>
              </a:ext>
            </a:extLst>
          </p:cNvPr>
          <p:cNvCxnSpPr>
            <a:stCxn id="4" idx="2"/>
            <a:endCxn id="9" idx="0"/>
          </p:cNvCxnSpPr>
          <p:nvPr/>
        </p:nvCxnSpPr>
        <p:spPr>
          <a:xfrm>
            <a:off x="7291176" y="1812072"/>
            <a:ext cx="22538" cy="2145637"/>
          </a:xfrm>
          <a:prstGeom prst="straightConnector1">
            <a:avLst/>
          </a:prstGeom>
          <a:ln w="57150">
            <a:solidFill>
              <a:srgbClr val="FFC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5EE24CC-468C-1836-E9A9-47FB404C0FE4}"/>
              </a:ext>
            </a:extLst>
          </p:cNvPr>
          <p:cNvCxnSpPr>
            <a:cxnSpLocks/>
          </p:cNvCxnSpPr>
          <p:nvPr/>
        </p:nvCxnSpPr>
        <p:spPr>
          <a:xfrm flipV="1">
            <a:off x="7803782" y="4305300"/>
            <a:ext cx="666212" cy="1"/>
          </a:xfrm>
          <a:prstGeom prst="straightConnector1">
            <a:avLst/>
          </a:prstGeom>
          <a:ln w="57150">
            <a:solidFill>
              <a:srgbClr val="FFC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9575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down)">
                                      <p:cBhvr>
                                        <p:cTn id="16" dur="1000"/>
                                        <p:tgtEl>
                                          <p:spTgt spid="14"/>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right)">
                                      <p:cBhvr>
                                        <p:cTn id="25" dur="1000"/>
                                        <p:tgtEl>
                                          <p:spTgt spid="17"/>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000"/>
                                        <p:tgtEl>
                                          <p:spTgt spid="4"/>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wipe(up)">
                                      <p:cBhvr>
                                        <p:cTn id="34" dur="1000"/>
                                        <p:tgtEl>
                                          <p:spTgt spid="19"/>
                                        </p:tgtEl>
                                      </p:cBhvr>
                                    </p:animEffect>
                                  </p:childTnLst>
                                </p:cTn>
                              </p:par>
                            </p:childTnLst>
                          </p:cTn>
                        </p:par>
                        <p:par>
                          <p:cTn id="35" fill="hold">
                            <p:stCondLst>
                              <p:cond delay="1000"/>
                            </p:stCondLst>
                            <p:childTnLst>
                              <p:par>
                                <p:cTn id="36" presetID="10" presetClass="entr" presetSubtype="0" fill="hold" grpId="0" nodeType="after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fade">
                                      <p:cBhvr>
                                        <p:cTn id="38" dur="1000"/>
                                        <p:tgtEl>
                                          <p:spTgt spid="9"/>
                                        </p:tgtEl>
                                      </p:cBhvr>
                                    </p:animEffect>
                                  </p:childTnLst>
                                </p:cTn>
                              </p:par>
                            </p:childTnLst>
                          </p:cTn>
                        </p:par>
                        <p:par>
                          <p:cTn id="39" fill="hold">
                            <p:stCondLst>
                              <p:cond delay="2000"/>
                            </p:stCondLst>
                            <p:childTnLst>
                              <p:par>
                                <p:cTn id="40" presetID="22" presetClass="entr" presetSubtype="8" fill="hold"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left)">
                                      <p:cBhvr>
                                        <p:cTn id="42"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77171-0050-26CB-61B6-6A35F271B208}"/>
              </a:ext>
            </a:extLst>
          </p:cNvPr>
          <p:cNvSpPr>
            <a:spLocks noGrp="1"/>
          </p:cNvSpPr>
          <p:nvPr>
            <p:ph type="title"/>
          </p:nvPr>
        </p:nvSpPr>
        <p:spPr>
          <a:xfrm>
            <a:off x="1673525" y="98425"/>
            <a:ext cx="10325816" cy="1325563"/>
          </a:xfrm>
        </p:spPr>
        <p:txBody>
          <a:bodyPr>
            <a:normAutofit/>
          </a:bodyPr>
          <a:lstStyle/>
          <a:p>
            <a:pPr algn="ctr"/>
            <a:r>
              <a:rPr lang="en-US" sz="3600" dirty="0"/>
              <a:t>How is climate change affecting the Earth and human health?</a:t>
            </a:r>
          </a:p>
        </p:txBody>
      </p:sp>
      <p:sp>
        <p:nvSpPr>
          <p:cNvPr id="3" name="Content Placeholder 2">
            <a:extLst>
              <a:ext uri="{FF2B5EF4-FFF2-40B4-BE49-F238E27FC236}">
                <a16:creationId xmlns:a16="http://schemas.microsoft.com/office/drawing/2014/main" id="{F0E25C98-AE3C-AC14-D60C-97E6B87D912E}"/>
              </a:ext>
            </a:extLst>
          </p:cNvPr>
          <p:cNvSpPr>
            <a:spLocks noGrp="1"/>
          </p:cNvSpPr>
          <p:nvPr>
            <p:ph idx="1"/>
          </p:nvPr>
        </p:nvSpPr>
        <p:spPr>
          <a:xfrm>
            <a:off x="1673525" y="1490664"/>
            <a:ext cx="10325816" cy="4918762"/>
          </a:xfrm>
        </p:spPr>
        <p:txBody>
          <a:bodyPr>
            <a:normAutofit/>
          </a:bodyPr>
          <a:lstStyle/>
          <a:p>
            <a:r>
              <a:rPr lang="en-US" sz="2400" dirty="0"/>
              <a:t>Increasing thermal stress, especially for vulnerable persons in urban microclimates</a:t>
            </a:r>
          </a:p>
          <a:p>
            <a:r>
              <a:rPr lang="en-US" sz="2400" dirty="0"/>
              <a:t>Precipitation, storms, and tornadoes are occurring in more “clumped” patterns</a:t>
            </a:r>
          </a:p>
          <a:p>
            <a:r>
              <a:rPr lang="en-US" sz="2400" dirty="0"/>
              <a:t>Hurricanes are moving slower, becoming more intense, and moving poleward</a:t>
            </a:r>
          </a:p>
          <a:p>
            <a:r>
              <a:rPr lang="en-US" sz="2400" dirty="0"/>
              <a:t>Sea level rise is inundating coastal areas and worsening hazards from hurricanes</a:t>
            </a:r>
          </a:p>
          <a:p>
            <a:r>
              <a:rPr lang="en-US" sz="2400" dirty="0"/>
              <a:t>Many types of infectious diseases are moving into areas that previously did not experience them</a:t>
            </a:r>
          </a:p>
          <a:p>
            <a:r>
              <a:rPr lang="en-US" sz="2400" dirty="0"/>
              <a:t>Carbon sinks are outgassing CO</a:t>
            </a:r>
            <a:r>
              <a:rPr lang="en-US" sz="2400" baseline="-25000" dirty="0"/>
              <a:t>2</a:t>
            </a:r>
            <a:r>
              <a:rPr lang="en-US" sz="2400" dirty="0"/>
              <a:t> and taking in less than previously</a:t>
            </a:r>
          </a:p>
        </p:txBody>
      </p:sp>
      <p:sp>
        <p:nvSpPr>
          <p:cNvPr id="4" name="TextBox 3">
            <a:extLst>
              <a:ext uri="{FF2B5EF4-FFF2-40B4-BE49-F238E27FC236}">
                <a16:creationId xmlns:a16="http://schemas.microsoft.com/office/drawing/2014/main" id="{ADE57B18-23AC-F81C-DFFD-D6433C6A1395}"/>
              </a:ext>
            </a:extLst>
          </p:cNvPr>
          <p:cNvSpPr txBox="1"/>
          <p:nvPr/>
        </p:nvSpPr>
        <p:spPr>
          <a:xfrm>
            <a:off x="78378" y="879566"/>
            <a:ext cx="1419496" cy="5339923"/>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bg1"/>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spTree>
    <p:extLst>
      <p:ext uri="{BB962C8B-B14F-4D97-AF65-F5344CB8AC3E}">
        <p14:creationId xmlns:p14="http://schemas.microsoft.com/office/powerpoint/2010/main" val="2056443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4B2F5-C2C8-732B-D857-A7BA687C2AA8}"/>
              </a:ext>
            </a:extLst>
          </p:cNvPr>
          <p:cNvSpPr>
            <a:spLocks noGrp="1"/>
          </p:cNvSpPr>
          <p:nvPr>
            <p:ph type="title"/>
          </p:nvPr>
        </p:nvSpPr>
        <p:spPr>
          <a:xfrm>
            <a:off x="838200" y="0"/>
            <a:ext cx="10515600" cy="1325563"/>
          </a:xfrm>
        </p:spPr>
        <p:txBody>
          <a:bodyPr/>
          <a:lstStyle/>
          <a:p>
            <a:r>
              <a:rPr lang="en-US" dirty="0"/>
              <a:t>Discussion Prompts</a:t>
            </a:r>
          </a:p>
        </p:txBody>
      </p:sp>
      <p:sp>
        <p:nvSpPr>
          <p:cNvPr id="3" name="Content Placeholder 2">
            <a:extLst>
              <a:ext uri="{FF2B5EF4-FFF2-40B4-BE49-F238E27FC236}">
                <a16:creationId xmlns:a16="http://schemas.microsoft.com/office/drawing/2014/main" id="{D8EEE954-B589-CF1A-38A4-50EF18B60416}"/>
              </a:ext>
            </a:extLst>
          </p:cNvPr>
          <p:cNvSpPr>
            <a:spLocks noGrp="1"/>
          </p:cNvSpPr>
          <p:nvPr>
            <p:ph idx="1"/>
          </p:nvPr>
        </p:nvSpPr>
        <p:spPr>
          <a:xfrm>
            <a:off x="838200" y="1325562"/>
            <a:ext cx="10515600" cy="4481679"/>
          </a:xfrm>
        </p:spPr>
        <p:txBody>
          <a:bodyPr>
            <a:normAutofit/>
          </a:bodyPr>
          <a:lstStyle/>
          <a:p>
            <a:r>
              <a:rPr lang="en-US" dirty="0"/>
              <a:t>Provide at least two examples each of extreme events that scientists can and cannot confidently attribute to climate change.</a:t>
            </a:r>
          </a:p>
          <a:p>
            <a:r>
              <a:rPr lang="en-US" dirty="0"/>
              <a:t>How have heat waves, warm seasons, and nighttime temperatures changed since 1901?</a:t>
            </a:r>
          </a:p>
          <a:p>
            <a:r>
              <a:rPr lang="en-US" dirty="0"/>
              <a:t>What is the impact of climate change on both individuals and society?</a:t>
            </a:r>
          </a:p>
          <a:p>
            <a:r>
              <a:rPr lang="en-US" dirty="0"/>
              <a:t>Describe the trends in each of the following: precipitation, drought, snowfall, ice, storms, hurricanes, sea level, infectious diseases, and carbon sinks.</a:t>
            </a:r>
          </a:p>
          <a:p>
            <a:r>
              <a:rPr lang="en-US" dirty="0"/>
              <a:t>Reflect on the effects of climate change </a:t>
            </a:r>
            <a:r>
              <a:rPr lang="en-US"/>
              <a:t>on the different </a:t>
            </a:r>
            <a:r>
              <a:rPr lang="en-US" dirty="0"/>
              <a:t>socioeconomic groups in your community.</a:t>
            </a:r>
          </a:p>
        </p:txBody>
      </p:sp>
    </p:spTree>
    <p:extLst>
      <p:ext uri="{BB962C8B-B14F-4D97-AF65-F5344CB8AC3E}">
        <p14:creationId xmlns:p14="http://schemas.microsoft.com/office/powerpoint/2010/main" val="569831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19547-C439-2D31-A609-C382991A66D8}"/>
              </a:ext>
            </a:extLst>
          </p:cNvPr>
          <p:cNvSpPr>
            <a:spLocks noGrp="1"/>
          </p:cNvSpPr>
          <p:nvPr>
            <p:ph type="title"/>
          </p:nvPr>
        </p:nvSpPr>
        <p:spPr>
          <a:xfrm>
            <a:off x="1497874" y="0"/>
            <a:ext cx="10694126" cy="1325563"/>
          </a:xfrm>
        </p:spPr>
        <p:txBody>
          <a:bodyPr>
            <a:noAutofit/>
          </a:bodyPr>
          <a:lstStyle/>
          <a:p>
            <a:pPr algn="ctr"/>
            <a:r>
              <a:rPr lang="en-US" sz="3800" dirty="0"/>
              <a:t>How is climate change affecting the Earth and human health?</a:t>
            </a:r>
          </a:p>
        </p:txBody>
      </p:sp>
      <p:sp>
        <p:nvSpPr>
          <p:cNvPr id="3" name="Content Placeholder 2">
            <a:extLst>
              <a:ext uri="{FF2B5EF4-FFF2-40B4-BE49-F238E27FC236}">
                <a16:creationId xmlns:a16="http://schemas.microsoft.com/office/drawing/2014/main" id="{217ED824-E5C1-7032-EBE8-D2B11658AA78}"/>
              </a:ext>
            </a:extLst>
          </p:cNvPr>
          <p:cNvSpPr>
            <a:spLocks noGrp="1"/>
          </p:cNvSpPr>
          <p:nvPr>
            <p:ph idx="1"/>
          </p:nvPr>
        </p:nvSpPr>
        <p:spPr>
          <a:xfrm>
            <a:off x="1682029" y="1325563"/>
            <a:ext cx="10325816" cy="5532437"/>
          </a:xfrm>
        </p:spPr>
        <p:txBody>
          <a:bodyPr>
            <a:normAutofit/>
          </a:bodyPr>
          <a:lstStyle/>
          <a:p>
            <a:pPr marL="0" indent="0">
              <a:buNone/>
            </a:pPr>
            <a:r>
              <a:rPr lang="en-US" dirty="0"/>
              <a:t>To answer this question, we will:</a:t>
            </a:r>
          </a:p>
          <a:p>
            <a:pPr lvl="1">
              <a:spcBef>
                <a:spcPts val="1200"/>
              </a:spcBef>
            </a:pPr>
            <a:r>
              <a:rPr lang="en-US" dirty="0"/>
              <a:t>Learn which extreme events can be attributed to climate change</a:t>
            </a:r>
          </a:p>
          <a:p>
            <a:pPr lvl="1">
              <a:spcBef>
                <a:spcPts val="1200"/>
              </a:spcBef>
            </a:pPr>
            <a:r>
              <a:rPr lang="en-US" dirty="0"/>
              <a:t>Explore the effects of climate change on:</a:t>
            </a:r>
          </a:p>
          <a:p>
            <a:pPr lvl="2">
              <a:spcBef>
                <a:spcPts val="1200"/>
              </a:spcBef>
            </a:pPr>
            <a:r>
              <a:rPr lang="en-US" dirty="0"/>
              <a:t>Heat</a:t>
            </a:r>
          </a:p>
          <a:p>
            <a:pPr lvl="2">
              <a:spcBef>
                <a:spcPts val="1200"/>
              </a:spcBef>
            </a:pPr>
            <a:r>
              <a:rPr lang="en-US" dirty="0"/>
              <a:t>Precipitation</a:t>
            </a:r>
          </a:p>
          <a:p>
            <a:pPr lvl="2">
              <a:spcBef>
                <a:spcPts val="1200"/>
              </a:spcBef>
            </a:pPr>
            <a:r>
              <a:rPr lang="en-US" dirty="0"/>
              <a:t>Drought</a:t>
            </a:r>
          </a:p>
          <a:p>
            <a:pPr lvl="2">
              <a:spcBef>
                <a:spcPts val="1200"/>
              </a:spcBef>
            </a:pPr>
            <a:r>
              <a:rPr lang="en-US" dirty="0"/>
              <a:t>Snowfall and ice</a:t>
            </a:r>
          </a:p>
          <a:p>
            <a:pPr lvl="2">
              <a:spcBef>
                <a:spcPts val="1200"/>
              </a:spcBef>
            </a:pPr>
            <a:r>
              <a:rPr lang="en-US" dirty="0"/>
              <a:t>Storms</a:t>
            </a:r>
          </a:p>
          <a:p>
            <a:pPr lvl="2">
              <a:spcBef>
                <a:spcPts val="1200"/>
              </a:spcBef>
            </a:pPr>
            <a:r>
              <a:rPr lang="en-US" dirty="0"/>
              <a:t>Hurricanes</a:t>
            </a:r>
          </a:p>
          <a:p>
            <a:pPr lvl="2">
              <a:spcBef>
                <a:spcPts val="1200"/>
              </a:spcBef>
            </a:pPr>
            <a:r>
              <a:rPr lang="en-US" dirty="0"/>
              <a:t>Sea level rise</a:t>
            </a:r>
          </a:p>
          <a:p>
            <a:pPr lvl="2">
              <a:spcBef>
                <a:spcPts val="1200"/>
              </a:spcBef>
            </a:pPr>
            <a:r>
              <a:rPr lang="en-US" dirty="0"/>
              <a:t>Infectious diseases</a:t>
            </a:r>
          </a:p>
          <a:p>
            <a:pPr lvl="2">
              <a:spcBef>
                <a:spcPts val="1200"/>
              </a:spcBef>
            </a:pPr>
            <a:r>
              <a:rPr lang="en-US" dirty="0"/>
              <a:t>Carbon sinks</a:t>
            </a:r>
          </a:p>
        </p:txBody>
      </p:sp>
      <p:sp>
        <p:nvSpPr>
          <p:cNvPr id="5" name="TextBox 4">
            <a:extLst>
              <a:ext uri="{FF2B5EF4-FFF2-40B4-BE49-F238E27FC236}">
                <a16:creationId xmlns:a16="http://schemas.microsoft.com/office/drawing/2014/main" id="{C07683AE-73CA-10B0-DDAF-FE139DDAB3F1}"/>
              </a:ext>
            </a:extLst>
          </p:cNvPr>
          <p:cNvSpPr txBox="1"/>
          <p:nvPr/>
        </p:nvSpPr>
        <p:spPr>
          <a:xfrm>
            <a:off x="78378" y="879566"/>
            <a:ext cx="1419496" cy="5632311"/>
          </a:xfrm>
          <a:prstGeom prst="rect">
            <a:avLst/>
          </a:prstGeom>
          <a:noFill/>
        </p:spPr>
        <p:txBody>
          <a:bodyPr wrap="square" rtlCol="0">
            <a:spAutoFit/>
          </a:bodyPr>
          <a:lstStyle/>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6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spTree>
    <p:extLst>
      <p:ext uri="{BB962C8B-B14F-4D97-AF65-F5344CB8AC3E}">
        <p14:creationId xmlns:p14="http://schemas.microsoft.com/office/powerpoint/2010/main" val="314218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1" end="11"/>
                                            </p:txEl>
                                          </p:spTgt>
                                        </p:tgtEl>
                                        <p:attrNameLst>
                                          <p:attrName>style.visibility</p:attrName>
                                        </p:attrNameLst>
                                      </p:cBhvr>
                                      <p:to>
                                        <p:strVal val="visible"/>
                                      </p:to>
                                    </p:set>
                                    <p:animEffect transition="in" filter="fade">
                                      <p:cBhvr>
                                        <p:cTn id="57"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E4F3254C-67CA-1D8A-FABD-C38C8C0222EA}"/>
              </a:ext>
            </a:extLst>
          </p:cNvPr>
          <p:cNvSpPr txBox="1"/>
          <p:nvPr/>
        </p:nvSpPr>
        <p:spPr>
          <a:xfrm>
            <a:off x="78378" y="879566"/>
            <a:ext cx="1419496" cy="5632311"/>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Attribution science</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6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sp>
        <p:nvSpPr>
          <p:cNvPr id="4" name="Title 3">
            <a:extLst>
              <a:ext uri="{FF2B5EF4-FFF2-40B4-BE49-F238E27FC236}">
                <a16:creationId xmlns:a16="http://schemas.microsoft.com/office/drawing/2014/main" id="{0E7A4E78-CEE8-8356-B9A0-1F3DD49A7617}"/>
              </a:ext>
            </a:extLst>
          </p:cNvPr>
          <p:cNvSpPr>
            <a:spLocks noGrp="1"/>
          </p:cNvSpPr>
          <p:nvPr>
            <p:ph type="title"/>
          </p:nvPr>
        </p:nvSpPr>
        <p:spPr>
          <a:xfrm>
            <a:off x="1646916" y="-149732"/>
            <a:ext cx="10325816" cy="1325563"/>
          </a:xfrm>
        </p:spPr>
        <p:txBody>
          <a:bodyPr/>
          <a:lstStyle/>
          <a:p>
            <a:pPr algn="ctr"/>
            <a:r>
              <a:rPr lang="en-US" dirty="0"/>
              <a:t>Attribution Science</a:t>
            </a:r>
          </a:p>
        </p:txBody>
      </p:sp>
      <p:pic>
        <p:nvPicPr>
          <p:cNvPr id="1026" name="Picture 2" descr="Extreme event attribution: the climate versus weather blame game | NOAA  Climate.gov">
            <a:extLst>
              <a:ext uri="{FF2B5EF4-FFF2-40B4-BE49-F238E27FC236}">
                <a16:creationId xmlns:a16="http://schemas.microsoft.com/office/drawing/2014/main" id="{5AFA2E21-6F61-9FA8-CF5E-9F319266C4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52702" y="879566"/>
            <a:ext cx="8114243" cy="560144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9DA9940-5BF2-9053-1814-7A6633B58013}"/>
              </a:ext>
            </a:extLst>
          </p:cNvPr>
          <p:cNvSpPr txBox="1"/>
          <p:nvPr/>
        </p:nvSpPr>
        <p:spPr>
          <a:xfrm>
            <a:off x="4395537" y="6611779"/>
            <a:ext cx="8069180" cy="246221"/>
          </a:xfrm>
          <a:prstGeom prst="rect">
            <a:avLst/>
          </a:prstGeom>
          <a:noFill/>
        </p:spPr>
        <p:txBody>
          <a:bodyPr wrap="square">
            <a:spAutoFit/>
          </a:bodyPr>
          <a:lstStyle/>
          <a:p>
            <a:r>
              <a:rPr lang="en-US" sz="1000" dirty="0">
                <a:solidFill>
                  <a:schemeClr val="bg1"/>
                </a:solidFill>
              </a:rPr>
              <a:t>Image copyright NOAA. https://www.climate.gov/sites/default/files/styles/full_width_620_alternate_image/public/Chart6_620.png?itok=ejHqx_Q0</a:t>
            </a:r>
          </a:p>
        </p:txBody>
      </p:sp>
      <p:sp>
        <p:nvSpPr>
          <p:cNvPr id="14" name="Rectangle 13">
            <a:extLst>
              <a:ext uri="{FF2B5EF4-FFF2-40B4-BE49-F238E27FC236}">
                <a16:creationId xmlns:a16="http://schemas.microsoft.com/office/drawing/2014/main" id="{55306D38-0957-07AB-B4AF-4CADA8DDCCA7}"/>
              </a:ext>
            </a:extLst>
          </p:cNvPr>
          <p:cNvSpPr/>
          <p:nvPr/>
        </p:nvSpPr>
        <p:spPr>
          <a:xfrm>
            <a:off x="3991087" y="4733365"/>
            <a:ext cx="1215614" cy="1245069"/>
          </a:xfrm>
          <a:prstGeom prst="rect">
            <a:avLst/>
          </a:prstGeom>
          <a:noFill/>
          <a:ln w="5715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1DD46A2-68FD-1537-E59F-CF17275F3551}"/>
              </a:ext>
            </a:extLst>
          </p:cNvPr>
          <p:cNvSpPr/>
          <p:nvPr/>
        </p:nvSpPr>
        <p:spPr>
          <a:xfrm>
            <a:off x="6508376" y="2026201"/>
            <a:ext cx="1796527" cy="1325563"/>
          </a:xfrm>
          <a:prstGeom prst="rect">
            <a:avLst/>
          </a:prstGeom>
          <a:noFill/>
          <a:ln w="5715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678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1000"/>
                                        <p:tgtEl>
                                          <p:spTgt spid="14"/>
                                        </p:tgtEl>
                                      </p:cBhvr>
                                    </p:animEffect>
                                    <p:set>
                                      <p:cBhvr>
                                        <p:cTn id="12" dur="1" fill="hold">
                                          <p:stCondLst>
                                            <p:cond delay="999"/>
                                          </p:stCondLst>
                                        </p:cTn>
                                        <p:tgtEl>
                                          <p:spTgt spid="14"/>
                                        </p:tgtEl>
                                        <p:attrNameLst>
                                          <p:attrName>style.visibility</p:attrName>
                                        </p:attrNameLst>
                                      </p:cBhvr>
                                      <p:to>
                                        <p:strVal val="hidden"/>
                                      </p:to>
                                    </p:se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B8FE07C-68A7-67BE-DD4F-4C6A00DE2E94}"/>
              </a:ext>
            </a:extLst>
          </p:cNvPr>
          <p:cNvGrpSpPr>
            <a:grpSpLocks noChangeAspect="1"/>
          </p:cNvGrpSpPr>
          <p:nvPr/>
        </p:nvGrpSpPr>
        <p:grpSpPr>
          <a:xfrm>
            <a:off x="4649872" y="1455581"/>
            <a:ext cx="3587282" cy="3895506"/>
            <a:chOff x="7022832" y="879565"/>
            <a:chExt cx="5169168" cy="5613309"/>
          </a:xfrm>
        </p:grpSpPr>
        <p:pic>
          <p:nvPicPr>
            <p:cNvPr id="12" name="Picture 11">
              <a:extLst>
                <a:ext uri="{FF2B5EF4-FFF2-40B4-BE49-F238E27FC236}">
                  <a16:creationId xmlns:a16="http://schemas.microsoft.com/office/drawing/2014/main" id="{E19CB030-E261-631F-B665-6441AD9B16D2}"/>
                </a:ext>
              </a:extLst>
            </p:cNvPr>
            <p:cNvPicPr>
              <a:picLocks noChangeAspect="1"/>
            </p:cNvPicPr>
            <p:nvPr/>
          </p:nvPicPr>
          <p:blipFill rotWithShape="1">
            <a:blip r:embed="rId3"/>
            <a:srcRect l="66142" t="17344"/>
            <a:stretch/>
          </p:blipFill>
          <p:spPr>
            <a:xfrm>
              <a:off x="7022832" y="879565"/>
              <a:ext cx="5169168" cy="5613309"/>
            </a:xfrm>
            <a:prstGeom prst="rect">
              <a:avLst/>
            </a:prstGeom>
            <a:ln>
              <a:solidFill>
                <a:schemeClr val="tx1"/>
              </a:solidFill>
            </a:ln>
          </p:spPr>
        </p:pic>
        <p:sp>
          <p:nvSpPr>
            <p:cNvPr id="13" name="TextBox 12">
              <a:extLst>
                <a:ext uri="{FF2B5EF4-FFF2-40B4-BE49-F238E27FC236}">
                  <a16:creationId xmlns:a16="http://schemas.microsoft.com/office/drawing/2014/main" id="{69C4C3E6-16E7-1DF7-68FA-97F98C8E6943}"/>
                </a:ext>
              </a:extLst>
            </p:cNvPr>
            <p:cNvSpPr txBox="1"/>
            <p:nvPr/>
          </p:nvSpPr>
          <p:spPr>
            <a:xfrm>
              <a:off x="8620125" y="1006824"/>
              <a:ext cx="3379216" cy="1064393"/>
            </a:xfrm>
            <a:prstGeom prst="rect">
              <a:avLst/>
            </a:prstGeom>
            <a:solidFill>
              <a:schemeClr val="bg1"/>
            </a:solidFill>
            <a:ln>
              <a:noFill/>
            </a:ln>
          </p:spPr>
          <p:txBody>
            <a:bodyPr wrap="square" rtlCol="0">
              <a:spAutoFit/>
            </a:bodyPr>
            <a:lstStyle/>
            <a:p>
              <a:pPr algn="ctr"/>
              <a:r>
                <a:rPr lang="en-US" sz="1400" b="1" dirty="0"/>
                <a:t>Observed changes to warm nights between 2001 – 2021 relative to 1901 – 1960</a:t>
              </a:r>
              <a:r>
                <a:rPr lang="en-US" sz="1400" b="1" baseline="30000" dirty="0"/>
                <a:t>2</a:t>
              </a:r>
            </a:p>
          </p:txBody>
        </p:sp>
      </p:grpSp>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73525" y="-114299"/>
            <a:ext cx="6267317" cy="1161826"/>
          </a:xfrm>
        </p:spPr>
        <p:txBody>
          <a:bodyPr/>
          <a:lstStyle/>
          <a:p>
            <a:pPr algn="ctr"/>
            <a:r>
              <a:rPr lang="en-US" dirty="0"/>
              <a:t>Extreme Heat</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554722" y="857445"/>
            <a:ext cx="3095150" cy="5889864"/>
          </a:xfrm>
        </p:spPr>
        <p:txBody>
          <a:bodyPr>
            <a:normAutofit/>
          </a:bodyPr>
          <a:lstStyle/>
          <a:p>
            <a:pPr marL="0" indent="0">
              <a:lnSpc>
                <a:spcPct val="110000"/>
              </a:lnSpc>
              <a:buNone/>
            </a:pPr>
            <a:r>
              <a:rPr lang="en-US" sz="2400" dirty="0">
                <a:solidFill>
                  <a:schemeClr val="accent2">
                    <a:lumMod val="40000"/>
                    <a:lumOff val="60000"/>
                  </a:schemeClr>
                </a:solidFill>
              </a:rPr>
              <a:t>Observed trends:</a:t>
            </a:r>
          </a:p>
          <a:p>
            <a:pPr lvl="1">
              <a:lnSpc>
                <a:spcPct val="110000"/>
              </a:lnSpc>
            </a:pPr>
            <a:r>
              <a:rPr lang="en-US" sz="2000" dirty="0"/>
              <a:t>Heat waves are more frequent, intense, and lasting longer</a:t>
            </a:r>
          </a:p>
          <a:p>
            <a:pPr lvl="1">
              <a:lnSpc>
                <a:spcPct val="110000"/>
              </a:lnSpc>
            </a:pPr>
            <a:r>
              <a:rPr lang="en-US" sz="2000" dirty="0"/>
              <a:t>Warm season is longer</a:t>
            </a:r>
          </a:p>
          <a:p>
            <a:pPr lvl="1">
              <a:lnSpc>
                <a:spcPct val="100000"/>
              </a:lnSpc>
            </a:pPr>
            <a:r>
              <a:rPr lang="en-US" sz="2000" dirty="0"/>
              <a:t>Nighttime temperatures are increasing faster than daytime temperatures</a:t>
            </a:r>
          </a:p>
          <a:p>
            <a:pPr lvl="1">
              <a:lnSpc>
                <a:spcPct val="100000"/>
              </a:lnSpc>
            </a:pPr>
            <a:r>
              <a:rPr lang="en-US" sz="2000" dirty="0"/>
              <a:t>Number of nights with temperatures ≥70°F increasing fastest in humid areas</a:t>
            </a:r>
          </a:p>
          <a:p>
            <a:pPr lvl="1">
              <a:lnSpc>
                <a:spcPct val="110000"/>
              </a:lnSpc>
            </a:pPr>
            <a:endParaRPr lang="en-US" sz="2000" dirty="0"/>
          </a:p>
        </p:txBody>
      </p:sp>
      <p:sp>
        <p:nvSpPr>
          <p:cNvPr id="8" name="TextBox 7">
            <a:extLst>
              <a:ext uri="{FF2B5EF4-FFF2-40B4-BE49-F238E27FC236}">
                <a16:creationId xmlns:a16="http://schemas.microsoft.com/office/drawing/2014/main" id="{8EE40FCF-8CEC-EB63-3A6C-A63879B35276}"/>
              </a:ext>
            </a:extLst>
          </p:cNvPr>
          <p:cNvSpPr txBox="1"/>
          <p:nvPr/>
        </p:nvSpPr>
        <p:spPr>
          <a:xfrm>
            <a:off x="6113008" y="6504057"/>
            <a:ext cx="6078992" cy="707886"/>
          </a:xfrm>
          <a:prstGeom prst="rect">
            <a:avLst/>
          </a:prstGeom>
          <a:noFill/>
        </p:spPr>
        <p:txBody>
          <a:bodyPr wrap="square">
            <a:spAutoFit/>
          </a:bodyPr>
          <a:lstStyle/>
          <a:p>
            <a:pPr algn="r"/>
            <a:r>
              <a:rPr lang="en-US" sz="1000" baseline="30000" dirty="0">
                <a:solidFill>
                  <a:schemeClr val="bg1"/>
                </a:solidFill>
              </a:rPr>
              <a:t>1</a:t>
            </a:r>
            <a:r>
              <a:rPr lang="en-US" sz="1000" dirty="0">
                <a:solidFill>
                  <a:schemeClr val="bg1"/>
                </a:solidFill>
              </a:rPr>
              <a:t>Image copyright U.S. Global Change Research Program. https://www.globalchange.gov/indicators/heat-waves</a:t>
            </a:r>
          </a:p>
          <a:p>
            <a:pPr algn="r"/>
            <a:r>
              <a:rPr lang="en-US" sz="1000" baseline="30000" dirty="0">
                <a:solidFill>
                  <a:schemeClr val="bg1"/>
                </a:solidFill>
              </a:rPr>
              <a:t>2</a:t>
            </a:r>
            <a:r>
              <a:rPr lang="en-US" sz="1000" dirty="0">
                <a:solidFill>
                  <a:schemeClr val="bg1"/>
                </a:solidFill>
              </a:rPr>
              <a:t>Image copyright U.S. Global Change Research Program. https://nca2023.globalchange.gov/chapter/2/</a:t>
            </a:r>
          </a:p>
          <a:p>
            <a:pPr algn="r"/>
            <a:endParaRPr lang="en-US" sz="1000" dirty="0">
              <a:solidFill>
                <a:schemeClr val="bg1"/>
              </a:solidFill>
            </a:endParaRPr>
          </a:p>
          <a:p>
            <a:pPr algn="r"/>
            <a:r>
              <a:rPr lang="en-US" sz="1000" dirty="0">
                <a:solidFill>
                  <a:schemeClr val="bg1"/>
                </a:solidFill>
              </a:rPr>
              <a:t>v</a:t>
            </a:r>
          </a:p>
        </p:txBody>
      </p:sp>
      <p:sp>
        <p:nvSpPr>
          <p:cNvPr id="9" name="TextBox 8">
            <a:extLst>
              <a:ext uri="{FF2B5EF4-FFF2-40B4-BE49-F238E27FC236}">
                <a16:creationId xmlns:a16="http://schemas.microsoft.com/office/drawing/2014/main" id="{A31FF476-8A11-290C-024B-817E84900CB6}"/>
              </a:ext>
            </a:extLst>
          </p:cNvPr>
          <p:cNvSpPr txBox="1"/>
          <p:nvPr/>
        </p:nvSpPr>
        <p:spPr>
          <a:xfrm>
            <a:off x="78378" y="879566"/>
            <a:ext cx="1419496" cy="5632311"/>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6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grpSp>
        <p:nvGrpSpPr>
          <p:cNvPr id="10" name="Group 9">
            <a:extLst>
              <a:ext uri="{FF2B5EF4-FFF2-40B4-BE49-F238E27FC236}">
                <a16:creationId xmlns:a16="http://schemas.microsoft.com/office/drawing/2014/main" id="{E400137B-0299-4BB1-4ED8-657EB7F217C7}"/>
              </a:ext>
            </a:extLst>
          </p:cNvPr>
          <p:cNvGrpSpPr>
            <a:grpSpLocks noChangeAspect="1"/>
          </p:cNvGrpSpPr>
          <p:nvPr/>
        </p:nvGrpSpPr>
        <p:grpSpPr>
          <a:xfrm>
            <a:off x="8055479" y="500023"/>
            <a:ext cx="4058143" cy="5427079"/>
            <a:chOff x="4983114" y="692805"/>
            <a:chExt cx="4425369" cy="5918181"/>
          </a:xfrm>
        </p:grpSpPr>
        <p:pic>
          <p:nvPicPr>
            <p:cNvPr id="7" name="Picture 6">
              <a:extLst>
                <a:ext uri="{FF2B5EF4-FFF2-40B4-BE49-F238E27FC236}">
                  <a16:creationId xmlns:a16="http://schemas.microsoft.com/office/drawing/2014/main" id="{2D6D38BD-6560-937C-51ED-03FDA8018D4A}"/>
                </a:ext>
              </a:extLst>
            </p:cNvPr>
            <p:cNvPicPr>
              <a:picLocks noChangeAspect="1"/>
            </p:cNvPicPr>
            <p:nvPr/>
          </p:nvPicPr>
          <p:blipFill rotWithShape="1">
            <a:blip r:embed="rId4"/>
            <a:srcRect l="41540" t="6392"/>
            <a:stretch/>
          </p:blipFill>
          <p:spPr>
            <a:xfrm>
              <a:off x="4983114" y="1284629"/>
              <a:ext cx="4425369" cy="5326357"/>
            </a:xfrm>
            <a:prstGeom prst="rect">
              <a:avLst/>
            </a:prstGeom>
            <a:ln>
              <a:solidFill>
                <a:schemeClr val="tx1"/>
              </a:solidFill>
            </a:ln>
          </p:spPr>
        </p:pic>
        <p:sp>
          <p:nvSpPr>
            <p:cNvPr id="5" name="TextBox 4">
              <a:extLst>
                <a:ext uri="{FF2B5EF4-FFF2-40B4-BE49-F238E27FC236}">
                  <a16:creationId xmlns:a16="http://schemas.microsoft.com/office/drawing/2014/main" id="{C2705AEC-CC7D-0CAA-5295-DFB2D17CB2C8}"/>
                </a:ext>
              </a:extLst>
            </p:cNvPr>
            <p:cNvSpPr txBox="1"/>
            <p:nvPr/>
          </p:nvSpPr>
          <p:spPr>
            <a:xfrm>
              <a:off x="4983114" y="692805"/>
              <a:ext cx="4423307" cy="652862"/>
            </a:xfrm>
            <a:prstGeom prst="rect">
              <a:avLst/>
            </a:prstGeom>
            <a:solidFill>
              <a:schemeClr val="bg1"/>
            </a:solidFill>
            <a:ln>
              <a:noFill/>
            </a:ln>
          </p:spPr>
          <p:txBody>
            <a:bodyPr wrap="square" rtlCol="0">
              <a:spAutoFit/>
            </a:bodyPr>
            <a:lstStyle/>
            <a:p>
              <a:pPr algn="ctr"/>
              <a:r>
                <a:rPr lang="en-US" b="1" dirty="0"/>
                <a:t>Heat wave characteristics in 50 large US cities 1961 – 2021</a:t>
              </a:r>
              <a:r>
                <a:rPr lang="en-US" b="1" baseline="30000" dirty="0"/>
                <a:t>1</a:t>
              </a:r>
            </a:p>
          </p:txBody>
        </p:sp>
      </p:grpSp>
    </p:spTree>
    <p:extLst>
      <p:ext uri="{BB962C8B-B14F-4D97-AF65-F5344CB8AC3E}">
        <p14:creationId xmlns:p14="http://schemas.microsoft.com/office/powerpoint/2010/main" val="2367341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79786" y="-166082"/>
            <a:ext cx="4769140" cy="1325563"/>
          </a:xfrm>
        </p:spPr>
        <p:txBody>
          <a:bodyPr/>
          <a:lstStyle/>
          <a:p>
            <a:pPr algn="ctr"/>
            <a:r>
              <a:rPr lang="en-US" dirty="0"/>
              <a:t>Extreme Heat</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679786" y="1043585"/>
            <a:ext cx="4701763" cy="5732216"/>
          </a:xfrm>
        </p:spPr>
        <p:txBody>
          <a:bodyPr>
            <a:normAutofit/>
          </a:bodyPr>
          <a:lstStyle/>
          <a:p>
            <a:pPr marL="0" indent="0">
              <a:lnSpc>
                <a:spcPct val="100000"/>
              </a:lnSpc>
              <a:buNone/>
            </a:pPr>
            <a:r>
              <a:rPr lang="en-US" sz="2400" dirty="0">
                <a:solidFill>
                  <a:schemeClr val="accent2">
                    <a:lumMod val="40000"/>
                    <a:lumOff val="60000"/>
                  </a:schemeClr>
                </a:solidFill>
              </a:rPr>
              <a:t>Why it matters:</a:t>
            </a:r>
          </a:p>
          <a:p>
            <a:pPr lvl="1">
              <a:lnSpc>
                <a:spcPct val="100000"/>
              </a:lnSpc>
            </a:pPr>
            <a:r>
              <a:rPr lang="en-US" sz="2000" dirty="0"/>
              <a:t>Strengthened urban heat island</a:t>
            </a:r>
          </a:p>
          <a:p>
            <a:pPr lvl="1">
              <a:lnSpc>
                <a:spcPct val="100000"/>
              </a:lnSpc>
            </a:pPr>
            <a:r>
              <a:rPr lang="en-US" sz="2000" dirty="0"/>
              <a:t>Increased heat-related illnesses when:</a:t>
            </a:r>
          </a:p>
          <a:p>
            <a:pPr lvl="2">
              <a:lnSpc>
                <a:spcPct val="100000"/>
              </a:lnSpc>
            </a:pPr>
            <a:r>
              <a:rPr lang="en-US" sz="1800" dirty="0"/>
              <a:t>Humans are unable to cool at night</a:t>
            </a:r>
          </a:p>
          <a:p>
            <a:pPr lvl="2">
              <a:lnSpc>
                <a:spcPct val="100000"/>
              </a:lnSpc>
            </a:pPr>
            <a:r>
              <a:rPr lang="en-US" sz="1800" dirty="0"/>
              <a:t>Humans cannot cool as effectively via sweating in humid areas</a:t>
            </a:r>
          </a:p>
          <a:p>
            <a:pPr lvl="1">
              <a:lnSpc>
                <a:spcPct val="100000"/>
              </a:lnSpc>
            </a:pPr>
            <a:r>
              <a:rPr lang="en-US" sz="2000" dirty="0"/>
              <a:t>Increased heat exposure and illnesses in vulnerable populations</a:t>
            </a:r>
          </a:p>
          <a:p>
            <a:pPr lvl="1">
              <a:lnSpc>
                <a:spcPct val="100000"/>
              </a:lnSpc>
            </a:pPr>
            <a:r>
              <a:rPr lang="en-US" sz="2000" dirty="0"/>
              <a:t>Crop damage, livestock deaths</a:t>
            </a:r>
          </a:p>
          <a:p>
            <a:pPr lvl="1">
              <a:lnSpc>
                <a:spcPct val="110000"/>
              </a:lnSpc>
            </a:pPr>
            <a:r>
              <a:rPr lang="en-US" sz="2000" dirty="0"/>
              <a:t>Heavy demand for air conditioning, power outages</a:t>
            </a:r>
          </a:p>
          <a:p>
            <a:pPr lvl="1">
              <a:lnSpc>
                <a:spcPct val="100000"/>
              </a:lnSpc>
            </a:pPr>
            <a:endParaRPr lang="en-US" sz="2000" dirty="0"/>
          </a:p>
          <a:p>
            <a:pPr lvl="1">
              <a:lnSpc>
                <a:spcPct val="100000"/>
              </a:lnSpc>
            </a:pPr>
            <a:endParaRPr lang="en-US" sz="2000" dirty="0"/>
          </a:p>
        </p:txBody>
      </p:sp>
      <p:sp>
        <p:nvSpPr>
          <p:cNvPr id="8" name="TextBox 7">
            <a:extLst>
              <a:ext uri="{FF2B5EF4-FFF2-40B4-BE49-F238E27FC236}">
                <a16:creationId xmlns:a16="http://schemas.microsoft.com/office/drawing/2014/main" id="{F067B812-1C41-8DAC-215D-7EA5876CFB3C}"/>
              </a:ext>
            </a:extLst>
          </p:cNvPr>
          <p:cNvSpPr txBox="1"/>
          <p:nvPr/>
        </p:nvSpPr>
        <p:spPr>
          <a:xfrm>
            <a:off x="4225491" y="6611780"/>
            <a:ext cx="7949502" cy="246221"/>
          </a:xfrm>
          <a:prstGeom prst="rect">
            <a:avLst/>
          </a:prstGeom>
          <a:noFill/>
        </p:spPr>
        <p:txBody>
          <a:bodyPr wrap="square">
            <a:spAutoFit/>
          </a:bodyPr>
          <a:lstStyle/>
          <a:p>
            <a:pPr algn="r"/>
            <a:r>
              <a:rPr lang="en-US" sz="1000" dirty="0">
                <a:solidFill>
                  <a:schemeClr val="bg1"/>
                </a:solidFill>
              </a:rPr>
              <a:t>Image copyright National Weather Service. https://www.weather.gov/images/wrn/Infographics/2022/heat-symptoms-2022-final.png</a:t>
            </a:r>
          </a:p>
        </p:txBody>
      </p:sp>
      <p:sp>
        <p:nvSpPr>
          <p:cNvPr id="9" name="TextBox 8">
            <a:extLst>
              <a:ext uri="{FF2B5EF4-FFF2-40B4-BE49-F238E27FC236}">
                <a16:creationId xmlns:a16="http://schemas.microsoft.com/office/drawing/2014/main" id="{E590EC41-7FB0-1610-82FF-729EB95C2683}"/>
              </a:ext>
            </a:extLst>
          </p:cNvPr>
          <p:cNvSpPr txBox="1"/>
          <p:nvPr/>
        </p:nvSpPr>
        <p:spPr>
          <a:xfrm>
            <a:off x="78378" y="879566"/>
            <a:ext cx="1419496" cy="5632311"/>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6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pic>
        <p:nvPicPr>
          <p:cNvPr id="1026" name="Picture 2" descr="Social Media: Heat Safety">
            <a:extLst>
              <a:ext uri="{FF2B5EF4-FFF2-40B4-BE49-F238E27FC236}">
                <a16:creationId xmlns:a16="http://schemas.microsoft.com/office/drawing/2014/main" id="{DC0885C1-0F45-A8D5-8C62-1E1819B9851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147"/>
          <a:stretch/>
        </p:blipFill>
        <p:spPr bwMode="auto">
          <a:xfrm>
            <a:off x="6563461" y="246220"/>
            <a:ext cx="5303494" cy="63045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8821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79786" y="-214207"/>
            <a:ext cx="6967976" cy="1325563"/>
          </a:xfrm>
        </p:spPr>
        <p:txBody>
          <a:bodyPr/>
          <a:lstStyle/>
          <a:p>
            <a:pPr algn="ctr"/>
            <a:r>
              <a:rPr lang="en-US" dirty="0"/>
              <a:t>Precipitation</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679785" y="1006825"/>
            <a:ext cx="6967977" cy="5422549"/>
          </a:xfrm>
        </p:spPr>
        <p:txBody>
          <a:bodyPr>
            <a:normAutofit fontScale="92500"/>
          </a:bodyPr>
          <a:lstStyle/>
          <a:p>
            <a:pPr marL="0" indent="0">
              <a:lnSpc>
                <a:spcPct val="100000"/>
              </a:lnSpc>
              <a:buNone/>
            </a:pPr>
            <a:r>
              <a:rPr lang="en-US" dirty="0">
                <a:solidFill>
                  <a:schemeClr val="accent2">
                    <a:lumMod val="40000"/>
                    <a:lumOff val="60000"/>
                  </a:schemeClr>
                </a:solidFill>
              </a:rPr>
              <a:t>Observed trends:</a:t>
            </a:r>
          </a:p>
          <a:p>
            <a:pPr lvl="1">
              <a:lnSpc>
                <a:spcPct val="100000"/>
              </a:lnSpc>
            </a:pPr>
            <a:r>
              <a:rPr lang="en-US" dirty="0"/>
              <a:t>Warmer temperatures cause more evaporation, resulting in more precipitation</a:t>
            </a:r>
          </a:p>
          <a:p>
            <a:pPr lvl="2">
              <a:lnSpc>
                <a:spcPct val="100000"/>
              </a:lnSpc>
            </a:pPr>
            <a:r>
              <a:rPr lang="en-US" dirty="0"/>
              <a:t>Warmer air holds more moisture</a:t>
            </a:r>
          </a:p>
          <a:p>
            <a:pPr lvl="1">
              <a:lnSpc>
                <a:spcPct val="100000"/>
              </a:lnSpc>
            </a:pPr>
            <a:r>
              <a:rPr lang="en-US" dirty="0"/>
              <a:t>Low-intensity rain days are decreasing</a:t>
            </a:r>
          </a:p>
          <a:p>
            <a:pPr lvl="1">
              <a:lnSpc>
                <a:spcPct val="100000"/>
              </a:lnSpc>
            </a:pPr>
            <a:r>
              <a:rPr lang="en-US" dirty="0"/>
              <a:t>Frequency of heavy precipitation days is increasing</a:t>
            </a:r>
          </a:p>
          <a:p>
            <a:pPr lvl="1">
              <a:lnSpc>
                <a:spcPct val="100000"/>
              </a:lnSpc>
            </a:pPr>
            <a:r>
              <a:rPr lang="en-US" dirty="0"/>
              <a:t>Intensity of each precipitation event is increasing</a:t>
            </a:r>
          </a:p>
          <a:p>
            <a:pPr marL="0" indent="0">
              <a:lnSpc>
                <a:spcPct val="100000"/>
              </a:lnSpc>
              <a:buNone/>
            </a:pPr>
            <a:r>
              <a:rPr lang="en-US" dirty="0">
                <a:solidFill>
                  <a:schemeClr val="accent2">
                    <a:lumMod val="40000"/>
                    <a:lumOff val="60000"/>
                  </a:schemeClr>
                </a:solidFill>
              </a:rPr>
              <a:t>Why it matters:</a:t>
            </a:r>
          </a:p>
          <a:p>
            <a:pPr lvl="1">
              <a:lnSpc>
                <a:spcPct val="100000"/>
              </a:lnSpc>
            </a:pPr>
            <a:r>
              <a:rPr lang="en-US" dirty="0"/>
              <a:t>Increased river and stream flooding</a:t>
            </a:r>
          </a:p>
          <a:p>
            <a:pPr lvl="1">
              <a:lnSpc>
                <a:spcPct val="100000"/>
              </a:lnSpc>
            </a:pPr>
            <a:r>
              <a:rPr lang="en-US" dirty="0"/>
              <a:t>Increased flash flooding, especially in urban areas</a:t>
            </a:r>
          </a:p>
          <a:p>
            <a:pPr lvl="1">
              <a:lnSpc>
                <a:spcPct val="100000"/>
              </a:lnSpc>
            </a:pPr>
            <a:r>
              <a:rPr lang="en-US" dirty="0"/>
              <a:t>Decreased water quality from runoff</a:t>
            </a:r>
          </a:p>
          <a:p>
            <a:pPr lvl="1">
              <a:lnSpc>
                <a:spcPct val="100000"/>
              </a:lnSpc>
            </a:pPr>
            <a:r>
              <a:rPr lang="en-US" dirty="0"/>
              <a:t>Stormwater systems overwhelmed</a:t>
            </a:r>
          </a:p>
          <a:p>
            <a:pPr lvl="1">
              <a:lnSpc>
                <a:spcPct val="100000"/>
              </a:lnSpc>
            </a:pPr>
            <a:r>
              <a:rPr lang="en-US" dirty="0"/>
              <a:t>Increased risk for geological events, such as landslides</a:t>
            </a:r>
          </a:p>
          <a:p>
            <a:pPr lvl="1">
              <a:lnSpc>
                <a:spcPct val="100000"/>
              </a:lnSpc>
            </a:pPr>
            <a:endParaRPr lang="en-US" dirty="0"/>
          </a:p>
        </p:txBody>
      </p:sp>
      <p:sp>
        <p:nvSpPr>
          <p:cNvPr id="8" name="TextBox 7">
            <a:extLst>
              <a:ext uri="{FF2B5EF4-FFF2-40B4-BE49-F238E27FC236}">
                <a16:creationId xmlns:a16="http://schemas.microsoft.com/office/drawing/2014/main" id="{F067B812-1C41-8DAC-215D-7EA5876CFB3C}"/>
              </a:ext>
            </a:extLst>
          </p:cNvPr>
          <p:cNvSpPr txBox="1"/>
          <p:nvPr/>
        </p:nvSpPr>
        <p:spPr>
          <a:xfrm>
            <a:off x="6096001" y="6611780"/>
            <a:ext cx="6078992" cy="246220"/>
          </a:xfrm>
          <a:prstGeom prst="rect">
            <a:avLst/>
          </a:prstGeom>
          <a:noFill/>
        </p:spPr>
        <p:txBody>
          <a:bodyPr wrap="square">
            <a:spAutoFit/>
          </a:bodyPr>
          <a:lstStyle/>
          <a:p>
            <a:pPr algn="r"/>
            <a:r>
              <a:rPr lang="en-US" sz="1000" dirty="0">
                <a:solidFill>
                  <a:schemeClr val="bg1"/>
                </a:solidFill>
              </a:rPr>
              <a:t>Image copyright U.S. Global Change Research Program. https://nca2023.globalchange.gov/chapter/2/</a:t>
            </a:r>
          </a:p>
        </p:txBody>
      </p:sp>
      <p:grpSp>
        <p:nvGrpSpPr>
          <p:cNvPr id="15" name="Group 14">
            <a:extLst>
              <a:ext uri="{FF2B5EF4-FFF2-40B4-BE49-F238E27FC236}">
                <a16:creationId xmlns:a16="http://schemas.microsoft.com/office/drawing/2014/main" id="{04B1F625-24A2-9F26-B495-5DCF4314AD33}"/>
              </a:ext>
            </a:extLst>
          </p:cNvPr>
          <p:cNvGrpSpPr/>
          <p:nvPr/>
        </p:nvGrpSpPr>
        <p:grpSpPr>
          <a:xfrm>
            <a:off x="8829675" y="90715"/>
            <a:ext cx="3118777" cy="6494609"/>
            <a:chOff x="8829675" y="90715"/>
            <a:chExt cx="3118777" cy="6494609"/>
          </a:xfrm>
        </p:grpSpPr>
        <p:pic>
          <p:nvPicPr>
            <p:cNvPr id="9" name="Picture 8">
              <a:extLst>
                <a:ext uri="{FF2B5EF4-FFF2-40B4-BE49-F238E27FC236}">
                  <a16:creationId xmlns:a16="http://schemas.microsoft.com/office/drawing/2014/main" id="{888B523A-BD05-2F6A-2A07-C5B4CF54E8DF}"/>
                </a:ext>
              </a:extLst>
            </p:cNvPr>
            <p:cNvPicPr>
              <a:picLocks noChangeAspect="1"/>
            </p:cNvPicPr>
            <p:nvPr/>
          </p:nvPicPr>
          <p:blipFill rotWithShape="1">
            <a:blip r:embed="rId2"/>
            <a:srcRect l="911" t="13825" r="67905" b="23818"/>
            <a:stretch/>
          </p:blipFill>
          <p:spPr>
            <a:xfrm>
              <a:off x="8829675" y="90715"/>
              <a:ext cx="3118777" cy="2771775"/>
            </a:xfrm>
            <a:prstGeom prst="rect">
              <a:avLst/>
            </a:prstGeom>
          </p:spPr>
        </p:pic>
        <p:pic>
          <p:nvPicPr>
            <p:cNvPr id="11" name="Picture 10">
              <a:extLst>
                <a:ext uri="{FF2B5EF4-FFF2-40B4-BE49-F238E27FC236}">
                  <a16:creationId xmlns:a16="http://schemas.microsoft.com/office/drawing/2014/main" id="{4BBFBFE8-868B-4834-BF15-8087906F7DED}"/>
                </a:ext>
              </a:extLst>
            </p:cNvPr>
            <p:cNvPicPr>
              <a:picLocks noChangeAspect="1"/>
            </p:cNvPicPr>
            <p:nvPr/>
          </p:nvPicPr>
          <p:blipFill rotWithShape="1">
            <a:blip r:embed="rId2"/>
            <a:srcRect l="67292" t="13771" r="1524" b="24772"/>
            <a:stretch/>
          </p:blipFill>
          <p:spPr>
            <a:xfrm>
              <a:off x="8829675" y="2842483"/>
              <a:ext cx="3118777" cy="2731761"/>
            </a:xfrm>
            <a:prstGeom prst="rect">
              <a:avLst/>
            </a:prstGeom>
          </p:spPr>
        </p:pic>
        <p:pic>
          <p:nvPicPr>
            <p:cNvPr id="12" name="Picture 11">
              <a:extLst>
                <a:ext uri="{FF2B5EF4-FFF2-40B4-BE49-F238E27FC236}">
                  <a16:creationId xmlns:a16="http://schemas.microsoft.com/office/drawing/2014/main" id="{359AABBA-A2F6-F2C4-B992-1D28431E2775}"/>
                </a:ext>
              </a:extLst>
            </p:cNvPr>
            <p:cNvPicPr>
              <a:picLocks noChangeAspect="1"/>
            </p:cNvPicPr>
            <p:nvPr/>
          </p:nvPicPr>
          <p:blipFill rotWithShape="1">
            <a:blip r:embed="rId2"/>
            <a:srcRect l="36435" t="77253" r="32381"/>
            <a:stretch/>
          </p:blipFill>
          <p:spPr>
            <a:xfrm>
              <a:off x="8829675" y="5574244"/>
              <a:ext cx="3118777" cy="1011080"/>
            </a:xfrm>
            <a:prstGeom prst="rect">
              <a:avLst/>
            </a:prstGeom>
          </p:spPr>
        </p:pic>
        <p:sp>
          <p:nvSpPr>
            <p:cNvPr id="13" name="Rectangle 12">
              <a:extLst>
                <a:ext uri="{FF2B5EF4-FFF2-40B4-BE49-F238E27FC236}">
                  <a16:creationId xmlns:a16="http://schemas.microsoft.com/office/drawing/2014/main" id="{8BC32781-E73F-7B69-4D47-9D07A1921C33}"/>
                </a:ext>
              </a:extLst>
            </p:cNvPr>
            <p:cNvSpPr/>
            <p:nvPr/>
          </p:nvSpPr>
          <p:spPr>
            <a:xfrm>
              <a:off x="9525000" y="100240"/>
              <a:ext cx="361950" cy="4141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800D9EC-6CC2-38BA-C5ED-BC5CB5B8F6DA}"/>
                </a:ext>
              </a:extLst>
            </p:cNvPr>
            <p:cNvSpPr/>
            <p:nvPr/>
          </p:nvSpPr>
          <p:spPr>
            <a:xfrm>
              <a:off x="9601200" y="2842483"/>
              <a:ext cx="361950" cy="4141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6091D929-6D95-FC75-7AAF-2712274A7BD3}"/>
              </a:ext>
            </a:extLst>
          </p:cNvPr>
          <p:cNvSpPr txBox="1"/>
          <p:nvPr/>
        </p:nvSpPr>
        <p:spPr>
          <a:xfrm>
            <a:off x="78378" y="879566"/>
            <a:ext cx="1419496" cy="5632311"/>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6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spTree>
    <p:extLst>
      <p:ext uri="{BB962C8B-B14F-4D97-AF65-F5344CB8AC3E}">
        <p14:creationId xmlns:p14="http://schemas.microsoft.com/office/powerpoint/2010/main" val="4215089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79786" y="-167871"/>
            <a:ext cx="10325816" cy="1325563"/>
          </a:xfrm>
        </p:spPr>
        <p:txBody>
          <a:bodyPr/>
          <a:lstStyle/>
          <a:p>
            <a:pPr algn="ctr"/>
            <a:r>
              <a:rPr lang="en-US" dirty="0"/>
              <a:t>Drought</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679786" y="1006825"/>
            <a:ext cx="5016290" cy="5604955"/>
          </a:xfrm>
        </p:spPr>
        <p:txBody>
          <a:bodyPr>
            <a:normAutofit fontScale="92500" lnSpcReduction="20000"/>
          </a:bodyPr>
          <a:lstStyle/>
          <a:p>
            <a:pPr marL="0" indent="0">
              <a:lnSpc>
                <a:spcPct val="110000"/>
              </a:lnSpc>
              <a:buNone/>
            </a:pPr>
            <a:r>
              <a:rPr lang="en-US" dirty="0">
                <a:solidFill>
                  <a:schemeClr val="accent2">
                    <a:lumMod val="40000"/>
                    <a:lumOff val="60000"/>
                  </a:schemeClr>
                </a:solidFill>
              </a:rPr>
              <a:t>Observed trends:</a:t>
            </a:r>
          </a:p>
          <a:p>
            <a:pPr lvl="1">
              <a:lnSpc>
                <a:spcPct val="110000"/>
              </a:lnSpc>
            </a:pPr>
            <a:r>
              <a:rPr lang="en-US" dirty="0"/>
              <a:t>Increased warmth associated with increased evapotranspiration</a:t>
            </a:r>
          </a:p>
          <a:p>
            <a:pPr lvl="1">
              <a:lnSpc>
                <a:spcPct val="110000"/>
              </a:lnSpc>
            </a:pPr>
            <a:r>
              <a:rPr lang="en-US" dirty="0"/>
              <a:t>Trends vary by region:</a:t>
            </a:r>
          </a:p>
          <a:p>
            <a:pPr lvl="2">
              <a:lnSpc>
                <a:spcPct val="110000"/>
              </a:lnSpc>
            </a:pPr>
            <a:r>
              <a:rPr lang="en-US" dirty="0">
                <a:solidFill>
                  <a:schemeClr val="accent2">
                    <a:lumMod val="40000"/>
                    <a:lumOff val="60000"/>
                  </a:schemeClr>
                </a:solidFill>
              </a:rPr>
              <a:t>Western U.S. </a:t>
            </a:r>
            <a:r>
              <a:rPr lang="en-US" dirty="0"/>
              <a:t>– lower snowfall, higher evaporation leading to more droughts</a:t>
            </a:r>
          </a:p>
          <a:p>
            <a:pPr lvl="2">
              <a:lnSpc>
                <a:spcPct val="110000"/>
              </a:lnSpc>
            </a:pPr>
            <a:r>
              <a:rPr lang="en-US" dirty="0">
                <a:solidFill>
                  <a:schemeClr val="accent2">
                    <a:lumMod val="40000"/>
                    <a:lumOff val="60000"/>
                  </a:schemeClr>
                </a:solidFill>
              </a:rPr>
              <a:t>Southwest U.S. </a:t>
            </a:r>
            <a:r>
              <a:rPr lang="en-US" dirty="0"/>
              <a:t>– lower soil moisture, long-term aridification </a:t>
            </a:r>
          </a:p>
          <a:p>
            <a:pPr lvl="2">
              <a:lnSpc>
                <a:spcPct val="110000"/>
              </a:lnSpc>
            </a:pPr>
            <a:r>
              <a:rPr lang="en-US" dirty="0">
                <a:solidFill>
                  <a:schemeClr val="accent2">
                    <a:lumMod val="40000"/>
                    <a:lumOff val="60000"/>
                  </a:schemeClr>
                </a:solidFill>
              </a:rPr>
              <a:t>Eastern U.S. </a:t>
            </a:r>
            <a:r>
              <a:rPr lang="en-US" dirty="0"/>
              <a:t>– less frequent droughts from increased precipitation and humidity</a:t>
            </a:r>
          </a:p>
          <a:p>
            <a:pPr marL="0" indent="0">
              <a:lnSpc>
                <a:spcPct val="110000"/>
              </a:lnSpc>
              <a:buNone/>
            </a:pPr>
            <a:r>
              <a:rPr lang="en-US" dirty="0">
                <a:solidFill>
                  <a:schemeClr val="accent2">
                    <a:lumMod val="40000"/>
                    <a:lumOff val="60000"/>
                  </a:schemeClr>
                </a:solidFill>
              </a:rPr>
              <a:t>Why it matters:</a:t>
            </a:r>
          </a:p>
          <a:p>
            <a:pPr lvl="1">
              <a:lnSpc>
                <a:spcPct val="110000"/>
              </a:lnSpc>
            </a:pPr>
            <a:r>
              <a:rPr lang="en-US" dirty="0"/>
              <a:t>Decreased water availability for humans, crops, livestock, vegetation</a:t>
            </a:r>
          </a:p>
          <a:p>
            <a:pPr lvl="1">
              <a:lnSpc>
                <a:spcPct val="110000"/>
              </a:lnSpc>
            </a:pPr>
            <a:r>
              <a:rPr lang="en-US" dirty="0"/>
              <a:t>Saltwater intrusion</a:t>
            </a:r>
          </a:p>
          <a:p>
            <a:pPr lvl="1">
              <a:lnSpc>
                <a:spcPct val="110000"/>
              </a:lnSpc>
            </a:pPr>
            <a:r>
              <a:rPr lang="en-US" dirty="0"/>
              <a:t>Damage to ecosystems</a:t>
            </a:r>
          </a:p>
          <a:p>
            <a:pPr lvl="1">
              <a:lnSpc>
                <a:spcPct val="110000"/>
              </a:lnSpc>
            </a:pPr>
            <a:endParaRPr lang="en-US" dirty="0"/>
          </a:p>
        </p:txBody>
      </p:sp>
      <p:sp>
        <p:nvSpPr>
          <p:cNvPr id="8" name="TextBox 7">
            <a:extLst>
              <a:ext uri="{FF2B5EF4-FFF2-40B4-BE49-F238E27FC236}">
                <a16:creationId xmlns:a16="http://schemas.microsoft.com/office/drawing/2014/main" id="{F067B812-1C41-8DAC-215D-7EA5876CFB3C}"/>
              </a:ext>
            </a:extLst>
          </p:cNvPr>
          <p:cNvSpPr txBox="1"/>
          <p:nvPr/>
        </p:nvSpPr>
        <p:spPr>
          <a:xfrm>
            <a:off x="4362450" y="6611780"/>
            <a:ext cx="7812543" cy="246221"/>
          </a:xfrm>
          <a:prstGeom prst="rect">
            <a:avLst/>
          </a:prstGeom>
          <a:noFill/>
        </p:spPr>
        <p:txBody>
          <a:bodyPr wrap="square">
            <a:spAutoFit/>
          </a:bodyPr>
          <a:lstStyle/>
          <a:p>
            <a:pPr algn="r"/>
            <a:r>
              <a:rPr lang="en-US" sz="1000" dirty="0">
                <a:solidFill>
                  <a:schemeClr val="bg1"/>
                </a:solidFill>
              </a:rPr>
              <a:t>Image copyright Environmental Protection Agency (EPA). https://www.epa.gov/climate-indicators/climate-change-indicators-drought</a:t>
            </a:r>
          </a:p>
        </p:txBody>
      </p:sp>
      <p:grpSp>
        <p:nvGrpSpPr>
          <p:cNvPr id="25" name="Group 24">
            <a:extLst>
              <a:ext uri="{FF2B5EF4-FFF2-40B4-BE49-F238E27FC236}">
                <a16:creationId xmlns:a16="http://schemas.microsoft.com/office/drawing/2014/main" id="{404FCF6D-B618-2FF8-D4FB-9013054B8458}"/>
              </a:ext>
            </a:extLst>
          </p:cNvPr>
          <p:cNvGrpSpPr/>
          <p:nvPr/>
        </p:nvGrpSpPr>
        <p:grpSpPr>
          <a:xfrm>
            <a:off x="6842694" y="1390676"/>
            <a:ext cx="5313362" cy="4693482"/>
            <a:chOff x="6842694" y="1390676"/>
            <a:chExt cx="5313362" cy="4693482"/>
          </a:xfrm>
        </p:grpSpPr>
        <p:pic>
          <p:nvPicPr>
            <p:cNvPr id="1026" name="Picture 2" descr="Map showing the total change in drought conditions across the contiguous 48 states, based on the long-term average rate of change in the five-year SPEI over the span of more than a century. ">
              <a:extLst>
                <a:ext uri="{FF2B5EF4-FFF2-40B4-BE49-F238E27FC236}">
                  <a16:creationId xmlns:a16="http://schemas.microsoft.com/office/drawing/2014/main" id="{EB5445CA-5F7B-47BA-BB4F-A691BAD682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2694" y="1390676"/>
              <a:ext cx="5313362" cy="446049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68C8116A-C93C-BEE6-16C4-B92CB399E7A4}"/>
                </a:ext>
              </a:extLst>
            </p:cNvPr>
            <p:cNvSpPr txBox="1"/>
            <p:nvPr/>
          </p:nvSpPr>
          <p:spPr>
            <a:xfrm>
              <a:off x="6877988" y="4944104"/>
              <a:ext cx="5199712" cy="523220"/>
            </a:xfrm>
            <a:prstGeom prst="rect">
              <a:avLst/>
            </a:prstGeom>
            <a:solidFill>
              <a:schemeClr val="bg1"/>
            </a:solidFill>
            <a:ln>
              <a:noFill/>
            </a:ln>
          </p:spPr>
          <p:txBody>
            <a:bodyPr wrap="square" rtlCol="0">
              <a:spAutoFit/>
            </a:bodyPr>
            <a:lstStyle/>
            <a:p>
              <a:pPr algn="ctr"/>
              <a:r>
                <a:rPr lang="en-US" sz="1400" b="1" dirty="0"/>
                <a:t>Change in drought based on long term 5-year average of Standardized Precipitation Evapotranspiration Index (SPEI) from 1900 - 2020</a:t>
              </a:r>
            </a:p>
          </p:txBody>
        </p:sp>
        <p:sp>
          <p:nvSpPr>
            <p:cNvPr id="17" name="TextBox 16">
              <a:extLst>
                <a:ext uri="{FF2B5EF4-FFF2-40B4-BE49-F238E27FC236}">
                  <a16:creationId xmlns:a16="http://schemas.microsoft.com/office/drawing/2014/main" id="{ECD420A8-E540-8C35-0483-D381C6A57620}"/>
                </a:ext>
              </a:extLst>
            </p:cNvPr>
            <p:cNvSpPr txBox="1"/>
            <p:nvPr/>
          </p:nvSpPr>
          <p:spPr>
            <a:xfrm>
              <a:off x="6842694" y="5807159"/>
              <a:ext cx="5313362" cy="276999"/>
            </a:xfrm>
            <a:prstGeom prst="rect">
              <a:avLst/>
            </a:prstGeom>
            <a:solidFill>
              <a:schemeClr val="bg1"/>
            </a:solidFill>
            <a:ln>
              <a:noFill/>
            </a:ln>
          </p:spPr>
          <p:txBody>
            <a:bodyPr wrap="square" rtlCol="0">
              <a:spAutoFit/>
            </a:bodyPr>
            <a:lstStyle/>
            <a:p>
              <a:pPr algn="ctr"/>
              <a:r>
                <a:rPr lang="en-US" sz="1200" b="1" dirty="0"/>
                <a:t>Drier Conditions  Wetter Conditions</a:t>
              </a:r>
            </a:p>
          </p:txBody>
        </p:sp>
        <p:cxnSp>
          <p:nvCxnSpPr>
            <p:cNvPr id="19" name="Straight Arrow Connector 18">
              <a:extLst>
                <a:ext uri="{FF2B5EF4-FFF2-40B4-BE49-F238E27FC236}">
                  <a16:creationId xmlns:a16="http://schemas.microsoft.com/office/drawing/2014/main" id="{2DE77CEE-59B1-6E9D-49E0-05C87196AC11}"/>
                </a:ext>
              </a:extLst>
            </p:cNvPr>
            <p:cNvCxnSpPr>
              <a:cxnSpLocks/>
            </p:cNvCxnSpPr>
            <p:nvPr/>
          </p:nvCxnSpPr>
          <p:spPr>
            <a:xfrm>
              <a:off x="10591800" y="5962650"/>
              <a:ext cx="381000" cy="0"/>
            </a:xfrm>
            <a:prstGeom prst="straightConnector1">
              <a:avLst/>
            </a:prstGeom>
            <a:ln>
              <a:solidFill>
                <a:srgbClr val="0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9C11500-4556-3E7A-4FCE-4B558847D7EF}"/>
                </a:ext>
              </a:extLst>
            </p:cNvPr>
            <p:cNvCxnSpPr>
              <a:cxnSpLocks/>
            </p:cNvCxnSpPr>
            <p:nvPr/>
          </p:nvCxnSpPr>
          <p:spPr>
            <a:xfrm flipH="1">
              <a:off x="8058150" y="5953125"/>
              <a:ext cx="352425" cy="0"/>
            </a:xfrm>
            <a:prstGeom prst="straightConnector1">
              <a:avLst/>
            </a:prstGeom>
            <a:ln>
              <a:solidFill>
                <a:srgbClr val="0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9ED7B2B9-46B1-6B6C-D502-82451DDAF9A7}"/>
              </a:ext>
            </a:extLst>
          </p:cNvPr>
          <p:cNvSpPr txBox="1"/>
          <p:nvPr/>
        </p:nvSpPr>
        <p:spPr>
          <a:xfrm>
            <a:off x="78378" y="879566"/>
            <a:ext cx="1419496" cy="5632311"/>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Drought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6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sp>
        <p:nvSpPr>
          <p:cNvPr id="27" name="Rectangle 26">
            <a:extLst>
              <a:ext uri="{FF2B5EF4-FFF2-40B4-BE49-F238E27FC236}">
                <a16:creationId xmlns:a16="http://schemas.microsoft.com/office/drawing/2014/main" id="{A061EC51-71E6-DED3-C042-DE85C8AE2B72}"/>
              </a:ext>
            </a:extLst>
          </p:cNvPr>
          <p:cNvSpPr/>
          <p:nvPr/>
        </p:nvSpPr>
        <p:spPr>
          <a:xfrm>
            <a:off x="6877988" y="1468394"/>
            <a:ext cx="2237437" cy="3242725"/>
          </a:xfrm>
          <a:prstGeom prst="rect">
            <a:avLst/>
          </a:prstGeom>
          <a:noFill/>
          <a:ln w="762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E471BDA-6949-22F2-10F3-6E99A3938CD1}"/>
              </a:ext>
            </a:extLst>
          </p:cNvPr>
          <p:cNvSpPr/>
          <p:nvPr/>
        </p:nvSpPr>
        <p:spPr>
          <a:xfrm>
            <a:off x="7080326" y="2724150"/>
            <a:ext cx="1825549" cy="1692331"/>
          </a:xfrm>
          <a:prstGeom prst="rect">
            <a:avLst/>
          </a:prstGeom>
          <a:noFill/>
          <a:ln w="762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C4CC3CC-D858-F625-60EE-BB451B87CB5A}"/>
              </a:ext>
            </a:extLst>
          </p:cNvPr>
          <p:cNvSpPr/>
          <p:nvPr/>
        </p:nvSpPr>
        <p:spPr>
          <a:xfrm>
            <a:off x="9719361" y="1553013"/>
            <a:ext cx="2394261" cy="2971362"/>
          </a:xfrm>
          <a:prstGeom prst="rect">
            <a:avLst/>
          </a:prstGeom>
          <a:noFill/>
          <a:ln w="762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9830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1000"/>
                                        <p:tgtEl>
                                          <p:spTgt spid="27"/>
                                        </p:tgtEl>
                                      </p:cBhvr>
                                    </p:animEffect>
                                    <p:set>
                                      <p:cBhvr>
                                        <p:cTn id="12" dur="1" fill="hold">
                                          <p:stCondLst>
                                            <p:cond delay="999"/>
                                          </p:stCondLst>
                                        </p:cTn>
                                        <p:tgtEl>
                                          <p:spTgt spid="27"/>
                                        </p:tgtEl>
                                        <p:attrNameLst>
                                          <p:attrName>style.visibility</p:attrName>
                                        </p:attrNameLst>
                                      </p:cBhvr>
                                      <p:to>
                                        <p:strVal val="hidden"/>
                                      </p:to>
                                    </p:se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1000"/>
                                        <p:tgtEl>
                                          <p:spTgt spid="2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1000"/>
                                        <p:tgtEl>
                                          <p:spTgt spid="28"/>
                                        </p:tgtEl>
                                      </p:cBhvr>
                                    </p:animEffect>
                                    <p:set>
                                      <p:cBhvr>
                                        <p:cTn id="21" dur="1" fill="hold">
                                          <p:stCondLst>
                                            <p:cond delay="999"/>
                                          </p:stCondLst>
                                        </p:cTn>
                                        <p:tgtEl>
                                          <p:spTgt spid="28"/>
                                        </p:tgtEl>
                                        <p:attrNameLst>
                                          <p:attrName>style.visibility</p:attrName>
                                        </p:attrNameLst>
                                      </p:cBhvr>
                                      <p:to>
                                        <p:strVal val="hidden"/>
                                      </p:to>
                                    </p:se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7" grpId="1" animBg="1"/>
      <p:bldP spid="28" grpId="0" animBg="1"/>
      <p:bldP spid="28" grpId="1" animBg="1"/>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79786" y="-167871"/>
            <a:ext cx="10325816" cy="1325563"/>
          </a:xfrm>
        </p:spPr>
        <p:txBody>
          <a:bodyPr/>
          <a:lstStyle/>
          <a:p>
            <a:pPr algn="ctr"/>
            <a:r>
              <a:rPr lang="en-US" dirty="0"/>
              <a:t>Snowfall and Ice</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679786" y="902968"/>
            <a:ext cx="3880094" cy="5604955"/>
          </a:xfrm>
        </p:spPr>
        <p:txBody>
          <a:bodyPr>
            <a:normAutofit fontScale="92500" lnSpcReduction="10000"/>
          </a:bodyPr>
          <a:lstStyle/>
          <a:p>
            <a:pPr marL="0" indent="0">
              <a:lnSpc>
                <a:spcPct val="110000"/>
              </a:lnSpc>
              <a:buNone/>
            </a:pPr>
            <a:r>
              <a:rPr lang="en-US" dirty="0">
                <a:solidFill>
                  <a:schemeClr val="accent2">
                    <a:lumMod val="40000"/>
                    <a:lumOff val="60000"/>
                  </a:schemeClr>
                </a:solidFill>
              </a:rPr>
              <a:t>Observed trends:</a:t>
            </a:r>
          </a:p>
          <a:p>
            <a:pPr lvl="1">
              <a:lnSpc>
                <a:spcPct val="110000"/>
              </a:lnSpc>
            </a:pPr>
            <a:r>
              <a:rPr lang="en-US" dirty="0"/>
              <a:t>Warmer temperatures resulting in more precipitation falling as rain</a:t>
            </a:r>
          </a:p>
          <a:p>
            <a:pPr lvl="1">
              <a:lnSpc>
                <a:spcPct val="110000"/>
              </a:lnSpc>
            </a:pPr>
            <a:r>
              <a:rPr lang="en-US" dirty="0"/>
              <a:t>Trends vary by region:</a:t>
            </a:r>
          </a:p>
          <a:p>
            <a:pPr lvl="2">
              <a:lnSpc>
                <a:spcPct val="110000"/>
              </a:lnSpc>
            </a:pPr>
            <a:r>
              <a:rPr lang="en-US" dirty="0">
                <a:solidFill>
                  <a:schemeClr val="accent2">
                    <a:lumMod val="40000"/>
                    <a:lumOff val="60000"/>
                  </a:schemeClr>
                </a:solidFill>
              </a:rPr>
              <a:t>Pacific Northwest and Midwest </a:t>
            </a:r>
            <a:r>
              <a:rPr lang="en-US" dirty="0"/>
              <a:t>– decrease in total snowfall</a:t>
            </a:r>
          </a:p>
          <a:p>
            <a:pPr lvl="2">
              <a:lnSpc>
                <a:spcPct val="110000"/>
              </a:lnSpc>
            </a:pPr>
            <a:r>
              <a:rPr lang="en-US" dirty="0">
                <a:solidFill>
                  <a:schemeClr val="accent2">
                    <a:lumMod val="40000"/>
                    <a:lumOff val="60000"/>
                  </a:schemeClr>
                </a:solidFill>
              </a:rPr>
              <a:t>Great Lakes area </a:t>
            </a:r>
            <a:r>
              <a:rPr lang="en-US" dirty="0"/>
              <a:t>– moderate increase in snow</a:t>
            </a:r>
          </a:p>
          <a:p>
            <a:pPr marL="0" indent="0">
              <a:lnSpc>
                <a:spcPct val="110000"/>
              </a:lnSpc>
              <a:buNone/>
            </a:pPr>
            <a:r>
              <a:rPr lang="en-US" dirty="0">
                <a:solidFill>
                  <a:schemeClr val="accent2">
                    <a:lumMod val="40000"/>
                    <a:lumOff val="60000"/>
                  </a:schemeClr>
                </a:solidFill>
              </a:rPr>
              <a:t>Why it matters:</a:t>
            </a:r>
          </a:p>
          <a:p>
            <a:pPr lvl="1">
              <a:lnSpc>
                <a:spcPct val="110000"/>
              </a:lnSpc>
            </a:pPr>
            <a:r>
              <a:rPr lang="en-US" dirty="0"/>
              <a:t>Snowpack provides water during spring melt, especially in arid areas</a:t>
            </a:r>
          </a:p>
        </p:txBody>
      </p:sp>
      <p:sp>
        <p:nvSpPr>
          <p:cNvPr id="8" name="TextBox 7">
            <a:extLst>
              <a:ext uri="{FF2B5EF4-FFF2-40B4-BE49-F238E27FC236}">
                <a16:creationId xmlns:a16="http://schemas.microsoft.com/office/drawing/2014/main" id="{F067B812-1C41-8DAC-215D-7EA5876CFB3C}"/>
              </a:ext>
            </a:extLst>
          </p:cNvPr>
          <p:cNvSpPr txBox="1"/>
          <p:nvPr/>
        </p:nvSpPr>
        <p:spPr>
          <a:xfrm>
            <a:off x="4362450" y="6611780"/>
            <a:ext cx="7812543" cy="246221"/>
          </a:xfrm>
          <a:prstGeom prst="rect">
            <a:avLst/>
          </a:prstGeom>
          <a:noFill/>
        </p:spPr>
        <p:txBody>
          <a:bodyPr wrap="square">
            <a:spAutoFit/>
          </a:bodyPr>
          <a:lstStyle/>
          <a:p>
            <a:pPr algn="r"/>
            <a:r>
              <a:rPr lang="en-US" sz="1000" dirty="0">
                <a:solidFill>
                  <a:schemeClr val="bg1"/>
                </a:solidFill>
              </a:rPr>
              <a:t>Image copyright Environmental Protection Agency (EPA). https://www.epa.gov/sites/default/files/2016-07/snowfall-download1-2016.png</a:t>
            </a:r>
          </a:p>
        </p:txBody>
      </p:sp>
      <p:sp>
        <p:nvSpPr>
          <p:cNvPr id="26" name="TextBox 25">
            <a:extLst>
              <a:ext uri="{FF2B5EF4-FFF2-40B4-BE49-F238E27FC236}">
                <a16:creationId xmlns:a16="http://schemas.microsoft.com/office/drawing/2014/main" id="{9ED7B2B9-46B1-6B6C-D502-82451DDAF9A7}"/>
              </a:ext>
            </a:extLst>
          </p:cNvPr>
          <p:cNvSpPr txBox="1"/>
          <p:nvPr/>
        </p:nvSpPr>
        <p:spPr>
          <a:xfrm>
            <a:off x="78378" y="879566"/>
            <a:ext cx="1419496" cy="5632311"/>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6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pic>
        <p:nvPicPr>
          <p:cNvPr id="2050" name="Picture 2" descr="Climate Change Indicators: Snowfall | US EPA">
            <a:extLst>
              <a:ext uri="{FF2B5EF4-FFF2-40B4-BE49-F238E27FC236}">
                <a16:creationId xmlns:a16="http://schemas.microsoft.com/office/drawing/2014/main" id="{68BCE08E-1B0F-79F3-6C4B-CF830748A3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221" b="12222"/>
          <a:stretch/>
        </p:blipFill>
        <p:spPr bwMode="auto">
          <a:xfrm>
            <a:off x="5559880" y="879566"/>
            <a:ext cx="6615113" cy="55245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14C792B-BC29-6722-062B-F6EEEA298F60}"/>
              </a:ext>
            </a:extLst>
          </p:cNvPr>
          <p:cNvSpPr/>
          <p:nvPr/>
        </p:nvSpPr>
        <p:spPr>
          <a:xfrm>
            <a:off x="5882491" y="902969"/>
            <a:ext cx="1832759" cy="1554482"/>
          </a:xfrm>
          <a:prstGeom prst="rect">
            <a:avLst/>
          </a:prstGeom>
          <a:noFill/>
          <a:ln w="762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24F3BAB-2A94-A3F8-8C68-BB03DDBEA9DC}"/>
              </a:ext>
            </a:extLst>
          </p:cNvPr>
          <p:cNvSpPr/>
          <p:nvPr/>
        </p:nvSpPr>
        <p:spPr>
          <a:xfrm>
            <a:off x="8629649" y="2205128"/>
            <a:ext cx="1104901" cy="1427163"/>
          </a:xfrm>
          <a:prstGeom prst="rect">
            <a:avLst/>
          </a:prstGeom>
          <a:noFill/>
          <a:ln w="762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75BA77B-579C-5B27-B573-F8B6CAEF5702}"/>
              </a:ext>
            </a:extLst>
          </p:cNvPr>
          <p:cNvSpPr/>
          <p:nvPr/>
        </p:nvSpPr>
        <p:spPr>
          <a:xfrm>
            <a:off x="9028742" y="1365405"/>
            <a:ext cx="1832759" cy="1558769"/>
          </a:xfrm>
          <a:prstGeom prst="rect">
            <a:avLst/>
          </a:prstGeom>
          <a:noFill/>
          <a:ln w="762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9273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750"/>
                                        <p:tgtEl>
                                          <p:spTgt spid="4"/>
                                        </p:tgtEl>
                                      </p:cBhvr>
                                    </p:animEffect>
                                    <p:set>
                                      <p:cBhvr>
                                        <p:cTn id="15" dur="1" fill="hold">
                                          <p:stCondLst>
                                            <p:cond delay="749"/>
                                          </p:stCondLst>
                                        </p:cTn>
                                        <p:tgtEl>
                                          <p:spTgt spid="4"/>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750"/>
                                        <p:tgtEl>
                                          <p:spTgt spid="5"/>
                                        </p:tgtEl>
                                      </p:cBhvr>
                                    </p:animEffect>
                                    <p:set>
                                      <p:cBhvr>
                                        <p:cTn id="18" dur="1" fill="hold">
                                          <p:stCondLst>
                                            <p:cond delay="749"/>
                                          </p:stCondLst>
                                        </p:cTn>
                                        <p:tgtEl>
                                          <p:spTgt spid="5"/>
                                        </p:tgtEl>
                                        <p:attrNameLst>
                                          <p:attrName>style.visibility</p:attrName>
                                        </p:attrNameLst>
                                      </p:cBhvr>
                                      <p:to>
                                        <p:strVal val="hidden"/>
                                      </p:to>
                                    </p:set>
                                  </p:childTnLst>
                                </p:cTn>
                              </p:par>
                            </p:childTnLst>
                          </p:cTn>
                        </p:par>
                        <p:par>
                          <p:cTn id="19" fill="hold">
                            <p:stCondLst>
                              <p:cond delay="750"/>
                            </p:stCondLst>
                            <p:childTnLst>
                              <p:par>
                                <p:cTn id="20" presetID="10"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5A1D-498C-E698-D43A-987410453759}"/>
              </a:ext>
            </a:extLst>
          </p:cNvPr>
          <p:cNvSpPr>
            <a:spLocks noGrp="1"/>
          </p:cNvSpPr>
          <p:nvPr>
            <p:ph type="title"/>
          </p:nvPr>
        </p:nvSpPr>
        <p:spPr>
          <a:xfrm>
            <a:off x="1679786" y="-167871"/>
            <a:ext cx="10325816" cy="1325563"/>
          </a:xfrm>
        </p:spPr>
        <p:txBody>
          <a:bodyPr/>
          <a:lstStyle/>
          <a:p>
            <a:pPr algn="ctr"/>
            <a:r>
              <a:rPr lang="en-US" dirty="0"/>
              <a:t>Snowfall and Ice</a:t>
            </a:r>
          </a:p>
        </p:txBody>
      </p:sp>
      <p:sp>
        <p:nvSpPr>
          <p:cNvPr id="3" name="Content Placeholder 2">
            <a:extLst>
              <a:ext uri="{FF2B5EF4-FFF2-40B4-BE49-F238E27FC236}">
                <a16:creationId xmlns:a16="http://schemas.microsoft.com/office/drawing/2014/main" id="{69D9C93B-1F33-0650-1172-5E9AB1196C97}"/>
              </a:ext>
            </a:extLst>
          </p:cNvPr>
          <p:cNvSpPr>
            <a:spLocks noGrp="1"/>
          </p:cNvSpPr>
          <p:nvPr>
            <p:ph idx="1"/>
          </p:nvPr>
        </p:nvSpPr>
        <p:spPr>
          <a:xfrm>
            <a:off x="1562493" y="879566"/>
            <a:ext cx="3939964" cy="5604955"/>
          </a:xfrm>
        </p:spPr>
        <p:txBody>
          <a:bodyPr>
            <a:normAutofit fontScale="85000" lnSpcReduction="10000"/>
          </a:bodyPr>
          <a:lstStyle/>
          <a:p>
            <a:pPr marL="0" indent="0">
              <a:lnSpc>
                <a:spcPct val="110000"/>
              </a:lnSpc>
              <a:buNone/>
            </a:pPr>
            <a:r>
              <a:rPr lang="en-US" dirty="0">
                <a:solidFill>
                  <a:schemeClr val="accent2">
                    <a:lumMod val="40000"/>
                    <a:lumOff val="60000"/>
                  </a:schemeClr>
                </a:solidFill>
              </a:rPr>
              <a:t>Observed trends:</a:t>
            </a:r>
          </a:p>
          <a:p>
            <a:pPr lvl="1">
              <a:lnSpc>
                <a:spcPct val="110000"/>
              </a:lnSpc>
            </a:pPr>
            <a:r>
              <a:rPr lang="en-US" dirty="0"/>
              <a:t>Arctic and Antarctic warming the fastest</a:t>
            </a:r>
          </a:p>
          <a:p>
            <a:pPr lvl="1">
              <a:lnSpc>
                <a:spcPct val="110000"/>
              </a:lnSpc>
            </a:pPr>
            <a:r>
              <a:rPr lang="en-US" dirty="0"/>
              <a:t>Melting season is longer</a:t>
            </a:r>
          </a:p>
          <a:p>
            <a:pPr lvl="1">
              <a:lnSpc>
                <a:spcPct val="110000"/>
              </a:lnSpc>
            </a:pPr>
            <a:r>
              <a:rPr lang="en-US" dirty="0"/>
              <a:t>Loss of ice and snow is causing decreased albedo, increasing energy absorption and rate of warming </a:t>
            </a:r>
          </a:p>
          <a:p>
            <a:pPr marL="0" indent="0">
              <a:lnSpc>
                <a:spcPct val="110000"/>
              </a:lnSpc>
              <a:buNone/>
            </a:pPr>
            <a:r>
              <a:rPr lang="en-US" dirty="0">
                <a:solidFill>
                  <a:schemeClr val="accent2">
                    <a:lumMod val="40000"/>
                    <a:lumOff val="60000"/>
                  </a:schemeClr>
                </a:solidFill>
              </a:rPr>
              <a:t>Why it matters:</a:t>
            </a:r>
          </a:p>
          <a:p>
            <a:pPr lvl="1">
              <a:lnSpc>
                <a:spcPct val="110000"/>
              </a:lnSpc>
            </a:pPr>
            <a:r>
              <a:rPr lang="en-US" dirty="0"/>
              <a:t>Effects hunting, breeding, migration of wildlife</a:t>
            </a:r>
          </a:p>
          <a:p>
            <a:pPr lvl="1">
              <a:lnSpc>
                <a:spcPct val="110000"/>
              </a:lnSpc>
            </a:pPr>
            <a:r>
              <a:rPr lang="en-US" dirty="0"/>
              <a:t>Restricts subsistence hunting in Indigenous Arctic populations</a:t>
            </a:r>
          </a:p>
          <a:p>
            <a:pPr lvl="1">
              <a:lnSpc>
                <a:spcPct val="110000"/>
              </a:lnSpc>
            </a:pPr>
            <a:r>
              <a:rPr lang="en-US" dirty="0"/>
              <a:t>Effects overall energy balance of the Earth</a:t>
            </a:r>
          </a:p>
        </p:txBody>
      </p:sp>
      <p:sp>
        <p:nvSpPr>
          <p:cNvPr id="8" name="TextBox 7">
            <a:extLst>
              <a:ext uri="{FF2B5EF4-FFF2-40B4-BE49-F238E27FC236}">
                <a16:creationId xmlns:a16="http://schemas.microsoft.com/office/drawing/2014/main" id="{F067B812-1C41-8DAC-215D-7EA5876CFB3C}"/>
              </a:ext>
            </a:extLst>
          </p:cNvPr>
          <p:cNvSpPr txBox="1"/>
          <p:nvPr/>
        </p:nvSpPr>
        <p:spPr>
          <a:xfrm>
            <a:off x="2842940" y="6621009"/>
            <a:ext cx="9355593" cy="246221"/>
          </a:xfrm>
          <a:prstGeom prst="rect">
            <a:avLst/>
          </a:prstGeom>
          <a:noFill/>
        </p:spPr>
        <p:txBody>
          <a:bodyPr wrap="square">
            <a:spAutoFit/>
          </a:bodyPr>
          <a:lstStyle/>
          <a:p>
            <a:pPr algn="r"/>
            <a:r>
              <a:rPr lang="en-US" sz="1000" dirty="0">
                <a:solidFill>
                  <a:schemeClr val="bg1"/>
                </a:solidFill>
              </a:rPr>
              <a:t>Image copyright Environmental Protection Agency (EPA). https://www.epa.gov/climate-indicators/climate-change-indicators-arctic-sea-ice</a:t>
            </a:r>
          </a:p>
        </p:txBody>
      </p:sp>
      <p:sp>
        <p:nvSpPr>
          <p:cNvPr id="26" name="TextBox 25">
            <a:extLst>
              <a:ext uri="{FF2B5EF4-FFF2-40B4-BE49-F238E27FC236}">
                <a16:creationId xmlns:a16="http://schemas.microsoft.com/office/drawing/2014/main" id="{9ED7B2B9-46B1-6B6C-D502-82451DDAF9A7}"/>
              </a:ext>
            </a:extLst>
          </p:cNvPr>
          <p:cNvSpPr txBox="1"/>
          <p:nvPr/>
        </p:nvSpPr>
        <p:spPr>
          <a:xfrm>
            <a:off x="78378" y="879566"/>
            <a:ext cx="1419496" cy="5339923"/>
          </a:xfrm>
          <a:prstGeom prst="rect">
            <a:avLst/>
          </a:prstGeom>
          <a:noFill/>
        </p:spPr>
        <p:txBody>
          <a:bodyPr wrap="square" rtlCol="0">
            <a:spAutoFit/>
          </a:bodyPr>
          <a:lstStyle/>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Learning objectives</a:t>
            </a:r>
          </a:p>
          <a:p>
            <a:pPr marL="174625" indent="-174625">
              <a:spcAft>
                <a:spcPts val="12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Attribution science</a:t>
            </a:r>
          </a:p>
          <a:p>
            <a:pPr marL="174625" indent="-174625">
              <a:spcAft>
                <a:spcPts val="1200"/>
              </a:spcAft>
              <a:buClr>
                <a:schemeClr val="accent2">
                  <a:lumMod val="60000"/>
                  <a:lumOff val="40000"/>
                </a:schemeClr>
              </a:buClr>
              <a:buFont typeface="Calibri Light" panose="020F0302020204030204" pitchFamily="34" charset="0"/>
              <a:buChar char="˃"/>
            </a:pPr>
            <a:r>
              <a:rPr lang="en-US" sz="1400" dirty="0">
                <a:solidFill>
                  <a:schemeClr val="bg1"/>
                </a:solidFill>
              </a:rPr>
              <a:t>Effects of climate change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Heat</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Precipitation</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Drought</a:t>
            </a:r>
          </a:p>
          <a:p>
            <a:pPr marL="285750" lvl="1" indent="-114300">
              <a:spcAft>
                <a:spcPts val="600"/>
              </a:spcAft>
              <a:buClr>
                <a:schemeClr val="accent2">
                  <a:lumMod val="60000"/>
                  <a:lumOff val="40000"/>
                </a:schemeClr>
              </a:buClr>
              <a:buFont typeface="Calibri Light" panose="020F0302020204030204" pitchFamily="34" charset="0"/>
              <a:buChar char="˃"/>
            </a:pPr>
            <a:r>
              <a:rPr lang="en-US" sz="1400" dirty="0">
                <a:solidFill>
                  <a:schemeClr val="bg1"/>
                </a:solidFill>
              </a:rPr>
              <a:t>Snowfall and ice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Storms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Hurricanes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Sea level rise</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Infectious diseases</a:t>
            </a:r>
          </a:p>
          <a:p>
            <a:pPr marL="285750" lvl="1" indent="-114300">
              <a:spcAft>
                <a:spcPts val="600"/>
              </a:spcAft>
              <a:buClr>
                <a:schemeClr val="tx1">
                  <a:lumMod val="65000"/>
                  <a:lumOff val="35000"/>
                </a:schemeClr>
              </a:buClr>
              <a:buFont typeface="Calibri Light" panose="020F0302020204030204" pitchFamily="34" charset="0"/>
              <a:buChar char="˃"/>
            </a:pPr>
            <a:r>
              <a:rPr lang="en-US" sz="1400" dirty="0">
                <a:solidFill>
                  <a:schemeClr val="tx1">
                    <a:lumMod val="65000"/>
                    <a:lumOff val="35000"/>
                  </a:schemeClr>
                </a:solidFill>
              </a:rPr>
              <a:t>Carbon sinks</a:t>
            </a:r>
          </a:p>
          <a:p>
            <a:pPr marL="285750" lvl="1" indent="-114300">
              <a:spcAft>
                <a:spcPts val="1200"/>
              </a:spcAft>
              <a:buClr>
                <a:schemeClr val="tx1">
                  <a:lumMod val="65000"/>
                  <a:lumOff val="35000"/>
                </a:schemeClr>
              </a:buClr>
              <a:buFont typeface="Calibri Light" panose="020F0302020204030204" pitchFamily="34" charset="0"/>
              <a:buChar char="˃"/>
            </a:pPr>
            <a:endParaRPr lang="en-US" sz="1400" dirty="0">
              <a:solidFill>
                <a:schemeClr val="tx1">
                  <a:lumMod val="65000"/>
                  <a:lumOff val="35000"/>
                </a:schemeClr>
              </a:solidFill>
            </a:endParaRPr>
          </a:p>
        </p:txBody>
      </p:sp>
      <p:grpSp>
        <p:nvGrpSpPr>
          <p:cNvPr id="10" name="Group 9">
            <a:extLst>
              <a:ext uri="{FF2B5EF4-FFF2-40B4-BE49-F238E27FC236}">
                <a16:creationId xmlns:a16="http://schemas.microsoft.com/office/drawing/2014/main" id="{6E17BB16-9F48-04C7-A80C-F9B9F56E429E}"/>
              </a:ext>
            </a:extLst>
          </p:cNvPr>
          <p:cNvGrpSpPr/>
          <p:nvPr/>
        </p:nvGrpSpPr>
        <p:grpSpPr>
          <a:xfrm>
            <a:off x="5502458" y="1260562"/>
            <a:ext cx="6696076" cy="4406813"/>
            <a:chOff x="5502458" y="1260562"/>
            <a:chExt cx="6696076" cy="4406813"/>
          </a:xfrm>
        </p:grpSpPr>
        <p:pic>
          <p:nvPicPr>
            <p:cNvPr id="3074" name="Picture 2" descr=" Line graph showing the extent of sea ice in the Arctic region for the months of March and September each year from 1979 to 2022.">
              <a:extLst>
                <a:ext uri="{FF2B5EF4-FFF2-40B4-BE49-F238E27FC236}">
                  <a16:creationId xmlns:a16="http://schemas.microsoft.com/office/drawing/2014/main" id="{33F1B596-2708-F4D6-2A40-E36E305B69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2459" y="1496759"/>
              <a:ext cx="6696075" cy="417061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7975226-0B8D-AD7D-729F-C1E38F8A0856}"/>
                </a:ext>
              </a:extLst>
            </p:cNvPr>
            <p:cNvSpPr txBox="1"/>
            <p:nvPr/>
          </p:nvSpPr>
          <p:spPr>
            <a:xfrm>
              <a:off x="5502458" y="1260562"/>
              <a:ext cx="6696075" cy="369332"/>
            </a:xfrm>
            <a:prstGeom prst="rect">
              <a:avLst/>
            </a:prstGeom>
            <a:solidFill>
              <a:schemeClr val="bg1"/>
            </a:solidFill>
            <a:ln>
              <a:solidFill>
                <a:schemeClr val="bg1"/>
              </a:solidFill>
            </a:ln>
          </p:spPr>
          <p:txBody>
            <a:bodyPr wrap="square" rtlCol="0">
              <a:spAutoFit/>
            </a:bodyPr>
            <a:lstStyle/>
            <a:p>
              <a:pPr algn="ctr"/>
              <a:r>
                <a:rPr lang="en-US" b="1" dirty="0"/>
                <a:t>Arctic Sea Ice Extent 1979 – 2022</a:t>
              </a:r>
            </a:p>
          </p:txBody>
        </p:sp>
      </p:grpSp>
    </p:spTree>
    <p:extLst>
      <p:ext uri="{BB962C8B-B14F-4D97-AF65-F5344CB8AC3E}">
        <p14:creationId xmlns:p14="http://schemas.microsoft.com/office/powerpoint/2010/main" val="3230434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Horizontal">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Lectures">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ertical">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1">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Blank Title Slid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1">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61588985072984582F0F0F011B52BD9" ma:contentTypeVersion="9" ma:contentTypeDescription="Create a new document." ma:contentTypeScope="" ma:versionID="0a4ed0092a4a3b279acbed50dd72a518">
  <xsd:schema xmlns:xsd="http://www.w3.org/2001/XMLSchema" xmlns:xs="http://www.w3.org/2001/XMLSchema" xmlns:p="http://schemas.microsoft.com/office/2006/metadata/properties" xmlns:ns2="7ef6c801-3cb9-4c5a-a8e6-33c54d3e5499" xmlns:ns3="4ea65c8a-cc77-4a12-aef6-f6a5055bcec0" targetNamespace="http://schemas.microsoft.com/office/2006/metadata/properties" ma:root="true" ma:fieldsID="53787a7a7aacb756c445f3cafc5ce5c9" ns2:_="" ns3:_="">
    <xsd:import namespace="7ef6c801-3cb9-4c5a-a8e6-33c54d3e5499"/>
    <xsd:import namespace="4ea65c8a-cc77-4a12-aef6-f6a5055bcec0"/>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ef6c801-3cb9-4c5a-a8e6-33c54d3e54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e3e6257d-7176-48e0-8b40-523761a9cd40"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a65c8a-cc77-4a12-aef6-f6a5055bcec0"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aa9cc2b7-a461-48e3-b326-f1d29f964448}" ma:internalName="TaxCatchAll" ma:showField="CatchAllData" ma:web="4ea65c8a-cc77-4a12-aef6-f6a5055bcec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7ef6c801-3cb9-4c5a-a8e6-33c54d3e5499">
      <Terms xmlns="http://schemas.microsoft.com/office/infopath/2007/PartnerControls"/>
    </lcf76f155ced4ddcb4097134ff3c332f>
    <TaxCatchAll xmlns="4ea65c8a-cc77-4a12-aef6-f6a5055bcec0" xsi:nil="true"/>
  </documentManagement>
</p:properties>
</file>

<file path=customXml/itemProps1.xml><?xml version="1.0" encoding="utf-8"?>
<ds:datastoreItem xmlns:ds="http://schemas.openxmlformats.org/officeDocument/2006/customXml" ds:itemID="{8818BED5-5DF0-4D64-B8EE-6F6087480C60}">
  <ds:schemaRefs>
    <ds:schemaRef ds:uri="http://schemas.microsoft.com/sharepoint/v3/contenttype/forms"/>
  </ds:schemaRefs>
</ds:datastoreItem>
</file>

<file path=customXml/itemProps2.xml><?xml version="1.0" encoding="utf-8"?>
<ds:datastoreItem xmlns:ds="http://schemas.openxmlformats.org/officeDocument/2006/customXml" ds:itemID="{832B1E09-35E7-4456-ACC7-54C437062ED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ef6c801-3cb9-4c5a-a8e6-33c54d3e5499"/>
    <ds:schemaRef ds:uri="4ea65c8a-cc77-4a12-aef6-f6a5055bcec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E21BEFF-E8C6-4CAA-A84D-EDD2F1E539A4}">
  <ds:schemaRefs>
    <ds:schemaRef ds:uri="http://schemas.microsoft.com/office/2006/metadata/properties"/>
    <ds:schemaRef ds:uri="http://schemas.microsoft.com/office/infopath/2007/PartnerControls"/>
    <ds:schemaRef ds:uri="7ef6c801-3cb9-4c5a-a8e6-33c54d3e5499"/>
    <ds:schemaRef ds:uri="4ea65c8a-cc77-4a12-aef6-f6a5055bcec0"/>
  </ds:schemaRefs>
</ds:datastoreItem>
</file>

<file path=docProps/app.xml><?xml version="1.0" encoding="utf-8"?>
<Properties xmlns="http://schemas.openxmlformats.org/officeDocument/2006/extended-properties" xmlns:vt="http://schemas.openxmlformats.org/officeDocument/2006/docPropsVTypes">
  <Template>Retrospect</Template>
  <TotalTime>16122</TotalTime>
  <Words>1824</Words>
  <Application>Microsoft Office PowerPoint</Application>
  <PresentationFormat>Widescreen</PresentationFormat>
  <Paragraphs>353</Paragraphs>
  <Slides>16</Slides>
  <Notes>10</Notes>
  <HiddenSlides>1</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16</vt:i4>
      </vt:variant>
    </vt:vector>
  </HeadingPairs>
  <TitlesOfParts>
    <vt:vector size="23" baseType="lpstr">
      <vt:lpstr>Arial</vt:lpstr>
      <vt:lpstr>Calibri</vt:lpstr>
      <vt:lpstr>Calibri Light</vt:lpstr>
      <vt:lpstr>Century Gothic</vt:lpstr>
      <vt:lpstr>Horizontal</vt:lpstr>
      <vt:lpstr>Vertical</vt:lpstr>
      <vt:lpstr>Blank Title Slide</vt:lpstr>
      <vt:lpstr>Climate Change Effects</vt:lpstr>
      <vt:lpstr>How is climate change affecting the Earth and human health?</vt:lpstr>
      <vt:lpstr>Attribution Science</vt:lpstr>
      <vt:lpstr>Extreme Heat</vt:lpstr>
      <vt:lpstr>Extreme Heat</vt:lpstr>
      <vt:lpstr>Precipitation</vt:lpstr>
      <vt:lpstr>Drought</vt:lpstr>
      <vt:lpstr>Snowfall and Ice</vt:lpstr>
      <vt:lpstr>Snowfall and Ice</vt:lpstr>
      <vt:lpstr>Storms</vt:lpstr>
      <vt:lpstr>Hurricanes</vt:lpstr>
      <vt:lpstr>Sea Level Rise</vt:lpstr>
      <vt:lpstr>Infectious Diseases</vt:lpstr>
      <vt:lpstr>Carbon Sinks</vt:lpstr>
      <vt:lpstr>How is climate change affecting the Earth and human health?</vt:lpstr>
      <vt:lpstr>Discussion Prompts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Alisa Hass</dc:creator>
  <cp:lastModifiedBy>Alisa Hass</cp:lastModifiedBy>
  <cp:revision>57</cp:revision>
  <dcterms:created xsi:type="dcterms:W3CDTF">2023-10-10T16:51:11Z</dcterms:created>
  <dcterms:modified xsi:type="dcterms:W3CDTF">2023-12-20T21:23:41Z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0x010100261588985072984582F0F0F011B52BD9</vt:lpwstr>
  </property>
</Properties>
</file>

<file path=docProps/thumbnail.jpeg>
</file>